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266" r:id="rId4"/>
    <p:sldId id="265" r:id="rId5"/>
    <p:sldId id="287" r:id="rId6"/>
    <p:sldId id="277" r:id="rId7"/>
    <p:sldId id="257" r:id="rId8"/>
    <p:sldId id="278" r:id="rId9"/>
    <p:sldId id="259" r:id="rId10"/>
    <p:sldId id="280" r:id="rId11"/>
    <p:sldId id="276" r:id="rId12"/>
    <p:sldId id="267" r:id="rId13"/>
    <p:sldId id="281" r:id="rId14"/>
    <p:sldId id="282" r:id="rId15"/>
    <p:sldId id="268" r:id="rId16"/>
    <p:sldId id="285" r:id="rId17"/>
    <p:sldId id="283" r:id="rId18"/>
    <p:sldId id="284" r:id="rId19"/>
    <p:sldId id="274" r:id="rId20"/>
  </p:sldIdLst>
  <p:sldSz cx="18288000" cy="10287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Arial Rounded MT Bold" panose="020F0704030504030204" pitchFamily="34" charset="0"/>
      <p:regular r:id="rId23"/>
    </p:embeddedFont>
    <p:embeddedFont>
      <p:font typeface="Arimo Bold" panose="020B0604020202020204" charset="0"/>
      <p:bold r:id="rId24"/>
    </p:embeddedFont>
    <p:embeddedFont>
      <p:font typeface="Baskerville Old Face" panose="02020602080505020303" pitchFamily="18" charset="0"/>
      <p:regular r:id="rId25"/>
    </p:embeddedFont>
    <p:embeddedFont>
      <p:font typeface="Montaser Arabic Light" panose="020B0604020202020204" charset="-78"/>
      <p:regular r:id="rId26"/>
    </p:embeddedFont>
    <p:embeddedFont>
      <p:font typeface="Open Sans Bold" panose="020B0604020202020204" charset="0"/>
      <p:bold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54" d="100"/>
          <a:sy n="54" d="100"/>
        </p:scale>
        <p:origin x="7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69A49-DF18-428D-9ECC-65E872E336BD}" type="doc">
      <dgm:prSet loTypeId="urn:microsoft.com/office/officeart/2018/2/layout/IconVerticalSolidList" loCatId="icon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E67838C-FD70-4284-A47C-85855858BA42}">
      <dgm:prSet custT="1"/>
      <dgm:spPr/>
      <dgm:t>
        <a:bodyPr/>
        <a:lstStyle/>
        <a:p>
          <a:pPr algn="ctr">
            <a:lnSpc>
              <a:spcPct val="100000"/>
            </a:lnSpc>
          </a:pPr>
          <a:endParaRPr lang="en-US" sz="4000" b="1" dirty="0"/>
        </a:p>
        <a:p>
          <a:pPr algn="ctr">
            <a:lnSpc>
              <a:spcPct val="100000"/>
            </a:lnSpc>
          </a:pPr>
          <a:endParaRPr lang="en-US" sz="4000" b="1" dirty="0"/>
        </a:p>
        <a:p>
          <a:pPr algn="ctr">
            <a:lnSpc>
              <a:spcPct val="100000"/>
            </a:lnSpc>
          </a:pPr>
          <a:endParaRPr lang="en-US" sz="4000" b="1" dirty="0"/>
        </a:p>
        <a:p>
          <a:pPr algn="ctr">
            <a:lnSpc>
              <a:spcPct val="100000"/>
            </a:lnSpc>
          </a:pPr>
          <a:r>
            <a:rPr lang="en-US" sz="4000" b="1" dirty="0" err="1"/>
            <a:t>Herramientas</a:t>
          </a:r>
          <a:r>
            <a:rPr lang="en-US" sz="4000" b="1" dirty="0"/>
            <a:t> </a:t>
          </a:r>
          <a:r>
            <a:rPr lang="en-US" sz="4000" b="1" dirty="0" err="1"/>
            <a:t>institucionales</a:t>
          </a:r>
          <a:r>
            <a:rPr lang="en-US" sz="4000" b="1" dirty="0"/>
            <a:t> ante  </a:t>
          </a:r>
          <a:r>
            <a:rPr lang="en-US" sz="4000" b="1" dirty="0" err="1"/>
            <a:t>situaciones</a:t>
          </a:r>
          <a:r>
            <a:rPr lang="en-US" sz="4000" b="1" dirty="0"/>
            <a:t> de  </a:t>
          </a:r>
          <a:r>
            <a:rPr lang="en-US" sz="4000" b="1" dirty="0" err="1"/>
            <a:t>violencia</a:t>
          </a:r>
          <a:r>
            <a:rPr lang="en-US" sz="4000" b="1" dirty="0"/>
            <a:t> </a:t>
          </a:r>
          <a:r>
            <a:rPr lang="en-US" sz="4000" b="1" dirty="0" err="1"/>
            <a:t>en</a:t>
          </a:r>
          <a:r>
            <a:rPr lang="en-US" sz="4000" b="1" dirty="0"/>
            <a:t> </a:t>
          </a:r>
          <a:r>
            <a:rPr lang="en-US" sz="4000" b="1" dirty="0" err="1"/>
            <a:t>los</a:t>
          </a:r>
          <a:r>
            <a:rPr lang="en-US" sz="4000" b="1" dirty="0"/>
            <a:t> </a:t>
          </a:r>
          <a:r>
            <a:rPr lang="en-US" sz="4000" b="1" dirty="0" err="1"/>
            <a:t>centros</a:t>
          </a:r>
          <a:r>
            <a:rPr lang="en-US" sz="4000" b="1" dirty="0"/>
            <a:t> </a:t>
          </a:r>
          <a:r>
            <a:rPr lang="en-US" sz="4000" b="1" dirty="0" err="1"/>
            <a:t>educativos</a:t>
          </a:r>
          <a:r>
            <a:rPr lang="en-US" sz="4000" b="1" dirty="0"/>
            <a:t> y </a:t>
          </a:r>
          <a:r>
            <a:rPr lang="en-US" sz="4000" b="1" dirty="0" err="1"/>
            <a:t>promoción</a:t>
          </a:r>
          <a:r>
            <a:rPr lang="en-US" sz="4000" b="1" dirty="0"/>
            <a:t> de Convivencia </a:t>
          </a:r>
          <a:r>
            <a:rPr lang="en-US" sz="4000" b="1" dirty="0" err="1"/>
            <a:t>Saludable</a:t>
          </a:r>
          <a:endParaRPr lang="en-US" sz="4000" b="1" dirty="0"/>
        </a:p>
        <a:p>
          <a:pPr algn="ctr">
            <a:lnSpc>
              <a:spcPct val="100000"/>
            </a:lnSpc>
          </a:pPr>
          <a:endParaRPr lang="en-US" sz="4000" dirty="0"/>
        </a:p>
      </dgm:t>
    </dgm:pt>
    <dgm:pt modelId="{E1E6E525-E6AE-48DA-AEF9-74D92E065951}" type="parTrans" cxnId="{C4894718-DEEF-4F7D-A438-EA0EAEE93878}">
      <dgm:prSet/>
      <dgm:spPr/>
      <dgm:t>
        <a:bodyPr/>
        <a:lstStyle/>
        <a:p>
          <a:endParaRPr lang="en-US"/>
        </a:p>
      </dgm:t>
    </dgm:pt>
    <dgm:pt modelId="{4BEBC488-1BCA-4B8C-96D8-7DFD36EE8D6A}" type="sibTrans" cxnId="{C4894718-DEEF-4F7D-A438-EA0EAEE93878}">
      <dgm:prSet/>
      <dgm:spPr/>
      <dgm:t>
        <a:bodyPr/>
        <a:lstStyle/>
        <a:p>
          <a:endParaRPr lang="en-US"/>
        </a:p>
      </dgm:t>
    </dgm:pt>
    <dgm:pt modelId="{1CF2C18B-AE02-402C-A043-12AA3CC34538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i="0" dirty="0"/>
        </a:p>
      </dgm:t>
    </dgm:pt>
    <dgm:pt modelId="{10C94355-75D7-4BDC-B19A-FD3D7E936CD7}" type="parTrans" cxnId="{D0AAE613-5500-4898-8007-FA41AD2B15C0}">
      <dgm:prSet/>
      <dgm:spPr/>
      <dgm:t>
        <a:bodyPr/>
        <a:lstStyle/>
        <a:p>
          <a:endParaRPr lang="en-US"/>
        </a:p>
      </dgm:t>
    </dgm:pt>
    <dgm:pt modelId="{A8890E15-D5B3-4A71-B1C1-1DD952454974}" type="sibTrans" cxnId="{D0AAE613-5500-4898-8007-FA41AD2B15C0}">
      <dgm:prSet/>
      <dgm:spPr/>
      <dgm:t>
        <a:bodyPr/>
        <a:lstStyle/>
        <a:p>
          <a:endParaRPr lang="en-US"/>
        </a:p>
      </dgm:t>
    </dgm:pt>
    <dgm:pt modelId="{8F9711C6-2F1F-4359-A454-569C8005DA81}" type="pres">
      <dgm:prSet presAssocID="{19769A49-DF18-428D-9ECC-65E872E336BD}" presName="root" presStyleCnt="0">
        <dgm:presLayoutVars>
          <dgm:dir/>
          <dgm:resizeHandles val="exact"/>
        </dgm:presLayoutVars>
      </dgm:prSet>
      <dgm:spPr/>
    </dgm:pt>
    <dgm:pt modelId="{9BFE259E-5192-49FF-B0ED-62A078638829}" type="pres">
      <dgm:prSet presAssocID="{6E67838C-FD70-4284-A47C-85855858BA42}" presName="compNode" presStyleCnt="0"/>
      <dgm:spPr/>
    </dgm:pt>
    <dgm:pt modelId="{BDAFF165-2102-44F9-A41D-374EEA5AD528}" type="pres">
      <dgm:prSet presAssocID="{6E67838C-FD70-4284-A47C-85855858BA42}" presName="bgRect" presStyleLbl="bgShp" presStyleIdx="0" presStyleCnt="2"/>
      <dgm:spPr/>
    </dgm:pt>
    <dgm:pt modelId="{FE29780E-3C1D-4DAB-B987-F681338CE669}" type="pres">
      <dgm:prSet presAssocID="{6E67838C-FD70-4284-A47C-85855858BA42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914B886A-FADF-47CE-95DD-D91E4080B87E}" type="pres">
      <dgm:prSet presAssocID="{6E67838C-FD70-4284-A47C-85855858BA42}" presName="spaceRect" presStyleCnt="0"/>
      <dgm:spPr/>
    </dgm:pt>
    <dgm:pt modelId="{115D5A31-E62C-4F6B-A933-2A03CB684DAD}" type="pres">
      <dgm:prSet presAssocID="{6E67838C-FD70-4284-A47C-85855858BA42}" presName="parTx" presStyleLbl="revTx" presStyleIdx="0" presStyleCnt="2" custScaleY="203439">
        <dgm:presLayoutVars>
          <dgm:chMax val="0"/>
          <dgm:chPref val="0"/>
        </dgm:presLayoutVars>
      </dgm:prSet>
      <dgm:spPr/>
    </dgm:pt>
    <dgm:pt modelId="{2512BEA4-F1A6-4643-AE46-939557628F0D}" type="pres">
      <dgm:prSet presAssocID="{4BEBC488-1BCA-4B8C-96D8-7DFD36EE8D6A}" presName="sibTrans" presStyleCnt="0"/>
      <dgm:spPr/>
    </dgm:pt>
    <dgm:pt modelId="{7F3AF1F2-36EC-4D68-B900-49F43F904B59}" type="pres">
      <dgm:prSet presAssocID="{1CF2C18B-AE02-402C-A043-12AA3CC34538}" presName="compNode" presStyleCnt="0"/>
      <dgm:spPr/>
    </dgm:pt>
    <dgm:pt modelId="{1C3BA510-2229-41A1-BC25-AE63628583DB}" type="pres">
      <dgm:prSet presAssocID="{1CF2C18B-AE02-402C-A043-12AA3CC34538}" presName="bgRect" presStyleLbl="bgShp" presStyleIdx="1" presStyleCnt="2"/>
      <dgm:spPr/>
    </dgm:pt>
    <dgm:pt modelId="{0E116DD5-BA21-4DC3-9FDC-A500D1C57D1A}" type="pres">
      <dgm:prSet presAssocID="{1CF2C18B-AE02-402C-A043-12AA3CC34538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</dgm:pt>
    <dgm:pt modelId="{03723D81-9F85-4CB7-935D-942B0B701622}" type="pres">
      <dgm:prSet presAssocID="{1CF2C18B-AE02-402C-A043-12AA3CC34538}" presName="spaceRect" presStyleCnt="0"/>
      <dgm:spPr/>
    </dgm:pt>
    <dgm:pt modelId="{2028A6A2-E56D-4ED7-8724-3D612A89B33D}" type="pres">
      <dgm:prSet presAssocID="{1CF2C18B-AE02-402C-A043-12AA3CC3453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0AAE613-5500-4898-8007-FA41AD2B15C0}" srcId="{19769A49-DF18-428D-9ECC-65E872E336BD}" destId="{1CF2C18B-AE02-402C-A043-12AA3CC34538}" srcOrd="1" destOrd="0" parTransId="{10C94355-75D7-4BDC-B19A-FD3D7E936CD7}" sibTransId="{A8890E15-D5B3-4A71-B1C1-1DD952454974}"/>
    <dgm:cxn modelId="{C4894718-DEEF-4F7D-A438-EA0EAEE93878}" srcId="{19769A49-DF18-428D-9ECC-65E872E336BD}" destId="{6E67838C-FD70-4284-A47C-85855858BA42}" srcOrd="0" destOrd="0" parTransId="{E1E6E525-E6AE-48DA-AEF9-74D92E065951}" sibTransId="{4BEBC488-1BCA-4B8C-96D8-7DFD36EE8D6A}"/>
    <dgm:cxn modelId="{9013542A-3819-4021-A5B9-C0392E9BD110}" type="presOf" srcId="{19769A49-DF18-428D-9ECC-65E872E336BD}" destId="{8F9711C6-2F1F-4359-A454-569C8005DA81}" srcOrd="0" destOrd="0" presId="urn:microsoft.com/office/officeart/2018/2/layout/IconVerticalSolidList"/>
    <dgm:cxn modelId="{92A7A360-5456-4681-82EF-A19916F04933}" type="presOf" srcId="{1CF2C18B-AE02-402C-A043-12AA3CC34538}" destId="{2028A6A2-E56D-4ED7-8724-3D612A89B33D}" srcOrd="0" destOrd="0" presId="urn:microsoft.com/office/officeart/2018/2/layout/IconVerticalSolidList"/>
    <dgm:cxn modelId="{65697EFF-E698-4E7E-8AA8-97D5EBB365CE}" type="presOf" srcId="{6E67838C-FD70-4284-A47C-85855858BA42}" destId="{115D5A31-E62C-4F6B-A933-2A03CB684DAD}" srcOrd="0" destOrd="0" presId="urn:microsoft.com/office/officeart/2018/2/layout/IconVerticalSolidList"/>
    <dgm:cxn modelId="{09B14478-EF6A-45D7-88B3-4CA1907439FE}" type="presParOf" srcId="{8F9711C6-2F1F-4359-A454-569C8005DA81}" destId="{9BFE259E-5192-49FF-B0ED-62A078638829}" srcOrd="0" destOrd="0" presId="urn:microsoft.com/office/officeart/2018/2/layout/IconVerticalSolidList"/>
    <dgm:cxn modelId="{05CDD184-1B01-46FA-B79D-DBFD4C89BBDD}" type="presParOf" srcId="{9BFE259E-5192-49FF-B0ED-62A078638829}" destId="{BDAFF165-2102-44F9-A41D-374EEA5AD528}" srcOrd="0" destOrd="0" presId="urn:microsoft.com/office/officeart/2018/2/layout/IconVerticalSolidList"/>
    <dgm:cxn modelId="{30AE5DEA-AC14-4522-8359-DB5EE5B2E127}" type="presParOf" srcId="{9BFE259E-5192-49FF-B0ED-62A078638829}" destId="{FE29780E-3C1D-4DAB-B987-F681338CE669}" srcOrd="1" destOrd="0" presId="urn:microsoft.com/office/officeart/2018/2/layout/IconVerticalSolidList"/>
    <dgm:cxn modelId="{9E6063BA-878A-42E0-89D8-F7CE41E47506}" type="presParOf" srcId="{9BFE259E-5192-49FF-B0ED-62A078638829}" destId="{914B886A-FADF-47CE-95DD-D91E4080B87E}" srcOrd="2" destOrd="0" presId="urn:microsoft.com/office/officeart/2018/2/layout/IconVerticalSolidList"/>
    <dgm:cxn modelId="{7245F7FD-9DD5-4EFD-9D9C-61B6938119D3}" type="presParOf" srcId="{9BFE259E-5192-49FF-B0ED-62A078638829}" destId="{115D5A31-E62C-4F6B-A933-2A03CB684DAD}" srcOrd="3" destOrd="0" presId="urn:microsoft.com/office/officeart/2018/2/layout/IconVerticalSolidList"/>
    <dgm:cxn modelId="{BC198B47-A8EF-4A0C-97CD-C437CA374FEC}" type="presParOf" srcId="{8F9711C6-2F1F-4359-A454-569C8005DA81}" destId="{2512BEA4-F1A6-4643-AE46-939557628F0D}" srcOrd="1" destOrd="0" presId="urn:microsoft.com/office/officeart/2018/2/layout/IconVerticalSolidList"/>
    <dgm:cxn modelId="{AB34D52A-996C-4ADC-BA47-4D4DAE0C86D7}" type="presParOf" srcId="{8F9711C6-2F1F-4359-A454-569C8005DA81}" destId="{7F3AF1F2-36EC-4D68-B900-49F43F904B59}" srcOrd="2" destOrd="0" presId="urn:microsoft.com/office/officeart/2018/2/layout/IconVerticalSolidList"/>
    <dgm:cxn modelId="{5BE63C36-EA21-40D6-B5AA-02A85EAE0543}" type="presParOf" srcId="{7F3AF1F2-36EC-4D68-B900-49F43F904B59}" destId="{1C3BA510-2229-41A1-BC25-AE63628583DB}" srcOrd="0" destOrd="0" presId="urn:microsoft.com/office/officeart/2018/2/layout/IconVerticalSolidList"/>
    <dgm:cxn modelId="{9A7432B4-BF9A-4E7E-B00B-B6804FF281C7}" type="presParOf" srcId="{7F3AF1F2-36EC-4D68-B900-49F43F904B59}" destId="{0E116DD5-BA21-4DC3-9FDC-A500D1C57D1A}" srcOrd="1" destOrd="0" presId="urn:microsoft.com/office/officeart/2018/2/layout/IconVerticalSolidList"/>
    <dgm:cxn modelId="{CAD43500-3F93-4541-8B4C-CC6523EC0AFA}" type="presParOf" srcId="{7F3AF1F2-36EC-4D68-B900-49F43F904B59}" destId="{03723D81-9F85-4CB7-935D-942B0B701622}" srcOrd="2" destOrd="0" presId="urn:microsoft.com/office/officeart/2018/2/layout/IconVerticalSolidList"/>
    <dgm:cxn modelId="{3DB5338F-F052-4307-968E-49BC5B75476C}" type="presParOf" srcId="{7F3AF1F2-36EC-4D68-B900-49F43F904B59}" destId="{2028A6A2-E56D-4ED7-8724-3D612A89B3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919ABB-BDAD-490A-AD94-5519A67CB6D1}" type="doc">
      <dgm:prSet loTypeId="urn:microsoft.com/office/officeart/2005/8/layout/cycle3#1" loCatId="cycle" qsTypeId="urn:microsoft.com/office/officeart/2005/8/quickstyle/simple1#2" qsCatId="simple" csTypeId="urn:microsoft.com/office/officeart/2005/8/colors/accent1_2#2" csCatId="accent1"/>
      <dgm:spPr/>
      <dgm:t>
        <a:bodyPr/>
        <a:lstStyle/>
        <a:p>
          <a:endParaRPr lang="en-US"/>
        </a:p>
      </dgm:t>
    </dgm:pt>
    <dgm:pt modelId="{D47C8001-969D-4DB1-850A-E4F96E5CB6B6}">
      <dgm:prSet/>
      <dgm:spPr/>
      <dgm:t>
        <a:bodyPr/>
        <a:lstStyle/>
        <a:p>
          <a:r>
            <a:rPr lang="en-US" b="1" i="0" baseline="0"/>
            <a:t>Comunicación inmediata </a:t>
          </a:r>
          <a:r>
            <a:rPr lang="en-US" b="1"/>
            <a:t>a la Inspectora Regional</a:t>
          </a:r>
          <a:endParaRPr lang="en-US"/>
        </a:p>
      </dgm:t>
    </dgm:pt>
    <dgm:pt modelId="{6B4DCADD-9738-45D4-8515-D928D20201CE}" type="parTrans" cxnId="{568A16AA-034B-429B-B6B3-656F6BD2BEBB}">
      <dgm:prSet/>
      <dgm:spPr/>
      <dgm:t>
        <a:bodyPr/>
        <a:lstStyle/>
        <a:p>
          <a:endParaRPr lang="en-US"/>
        </a:p>
      </dgm:t>
    </dgm:pt>
    <dgm:pt modelId="{4AC3D4D7-A9AD-45C4-B0EE-F6F76FA16CE1}" type="sibTrans" cxnId="{568A16AA-034B-429B-B6B3-656F6BD2BEBB}">
      <dgm:prSet/>
      <dgm:spPr/>
      <dgm:t>
        <a:bodyPr/>
        <a:lstStyle/>
        <a:p>
          <a:endParaRPr lang="en-US"/>
        </a:p>
      </dgm:t>
    </dgm:pt>
    <dgm:pt modelId="{BC9FDB48-0256-4024-8733-D2BBD20468E2}">
      <dgm:prSet/>
      <dgm:spPr/>
      <dgm:t>
        <a:bodyPr/>
        <a:lstStyle/>
        <a:p>
          <a:r>
            <a:rPr lang="en-US" b="1" i="0" baseline="0"/>
            <a:t>Comunicación asertiva</a:t>
          </a:r>
          <a:endParaRPr lang="en-US"/>
        </a:p>
      </dgm:t>
    </dgm:pt>
    <dgm:pt modelId="{74730D07-35E8-4A90-80AA-4DB7F691DE3B}" type="parTrans" cxnId="{6FF367D5-904F-475A-BE5F-2A30950FA09C}">
      <dgm:prSet/>
      <dgm:spPr/>
      <dgm:t>
        <a:bodyPr/>
        <a:lstStyle/>
        <a:p>
          <a:endParaRPr lang="en-US"/>
        </a:p>
      </dgm:t>
    </dgm:pt>
    <dgm:pt modelId="{1DCC59E4-9C77-4D74-A0A6-90FD0FAB097B}" type="sibTrans" cxnId="{6FF367D5-904F-475A-BE5F-2A30950FA09C}">
      <dgm:prSet/>
      <dgm:spPr/>
      <dgm:t>
        <a:bodyPr/>
        <a:lstStyle/>
        <a:p>
          <a:endParaRPr lang="en-US"/>
        </a:p>
      </dgm:t>
    </dgm:pt>
    <dgm:pt modelId="{697DCC80-A309-403F-9650-74B40B76A9AA}">
      <dgm:prSet/>
      <dgm:spPr/>
      <dgm:t>
        <a:bodyPr/>
        <a:lstStyle/>
        <a:p>
          <a:r>
            <a:rPr lang="en-US" b="1" i="0" baseline="0"/>
            <a:t>Conocimiento de referentes institucionales</a:t>
          </a:r>
          <a:endParaRPr lang="en-US"/>
        </a:p>
      </dgm:t>
    </dgm:pt>
    <dgm:pt modelId="{A4BCF856-D706-4B9A-9011-8F742A085564}" type="parTrans" cxnId="{C3BA5C3E-84CE-47B7-B55A-25E72491DC4C}">
      <dgm:prSet/>
      <dgm:spPr/>
      <dgm:t>
        <a:bodyPr/>
        <a:lstStyle/>
        <a:p>
          <a:endParaRPr lang="en-US"/>
        </a:p>
      </dgm:t>
    </dgm:pt>
    <dgm:pt modelId="{202E9EF1-D027-4DD1-9F11-7234B3F4D277}" type="sibTrans" cxnId="{C3BA5C3E-84CE-47B7-B55A-25E72491DC4C}">
      <dgm:prSet/>
      <dgm:spPr/>
      <dgm:t>
        <a:bodyPr/>
        <a:lstStyle/>
        <a:p>
          <a:endParaRPr lang="en-US"/>
        </a:p>
      </dgm:t>
    </dgm:pt>
    <dgm:pt modelId="{93A62B76-D543-4CF6-94E7-CEA324A6C739}">
      <dgm:prSet/>
      <dgm:spPr/>
      <dgm:t>
        <a:bodyPr/>
        <a:lstStyle/>
        <a:p>
          <a:r>
            <a:rPr lang="en-US" b="1" i="0" baseline="0"/>
            <a:t>Conocimiento de protocolos</a:t>
          </a:r>
          <a:endParaRPr lang="en-US"/>
        </a:p>
      </dgm:t>
    </dgm:pt>
    <dgm:pt modelId="{EFED3933-2D1D-4DE9-83C5-91CDACD96C0C}" type="parTrans" cxnId="{5F7B4106-0607-4860-98D1-F5386E7D1BFA}">
      <dgm:prSet/>
      <dgm:spPr/>
      <dgm:t>
        <a:bodyPr/>
        <a:lstStyle/>
        <a:p>
          <a:endParaRPr lang="en-US"/>
        </a:p>
      </dgm:t>
    </dgm:pt>
    <dgm:pt modelId="{879359DA-CBE0-48B0-8493-70134F3A96B2}" type="sibTrans" cxnId="{5F7B4106-0607-4860-98D1-F5386E7D1BFA}">
      <dgm:prSet/>
      <dgm:spPr/>
      <dgm:t>
        <a:bodyPr/>
        <a:lstStyle/>
        <a:p>
          <a:endParaRPr lang="en-US"/>
        </a:p>
      </dgm:t>
    </dgm:pt>
    <dgm:pt modelId="{D0F1B29C-37F9-4233-8831-3D70CDF92ED4}">
      <dgm:prSet/>
      <dgm:spPr/>
      <dgm:t>
        <a:bodyPr/>
        <a:lstStyle/>
        <a:p>
          <a:r>
            <a:rPr lang="en-US" b="1" i="0" baseline="0"/>
            <a:t>CAP/  CAP Central</a:t>
          </a:r>
          <a:endParaRPr lang="en-US"/>
        </a:p>
      </dgm:t>
    </dgm:pt>
    <dgm:pt modelId="{381D84DA-E51E-4479-81C7-3C7F0C57FED6}" type="parTrans" cxnId="{EDCE6A20-0E9D-4E77-B344-A64B36079080}">
      <dgm:prSet/>
      <dgm:spPr/>
      <dgm:t>
        <a:bodyPr/>
        <a:lstStyle/>
        <a:p>
          <a:endParaRPr lang="en-US"/>
        </a:p>
      </dgm:t>
    </dgm:pt>
    <dgm:pt modelId="{F80196FE-32C2-4805-A81D-830FB380BC4B}" type="sibTrans" cxnId="{EDCE6A20-0E9D-4E77-B344-A64B36079080}">
      <dgm:prSet/>
      <dgm:spPr/>
      <dgm:t>
        <a:bodyPr/>
        <a:lstStyle/>
        <a:p>
          <a:endParaRPr lang="en-US"/>
        </a:p>
      </dgm:t>
    </dgm:pt>
    <dgm:pt modelId="{634D6403-F72C-45A6-A2FE-423317866FB1}">
      <dgm:prSet/>
      <dgm:spPr/>
      <dgm:t>
        <a:bodyPr/>
        <a:lstStyle/>
        <a:p>
          <a:r>
            <a:rPr lang="en-US" b="1" i="0" baseline="0"/>
            <a:t>UAM (Unidad de apoyo Multidisciplinario)</a:t>
          </a:r>
          <a:endParaRPr lang="en-US"/>
        </a:p>
      </dgm:t>
    </dgm:pt>
    <dgm:pt modelId="{E3FF58C2-957A-41EC-9784-173FC2290B96}" type="parTrans" cxnId="{0E0CECF5-3AFF-4354-B454-302EB2869C76}">
      <dgm:prSet/>
      <dgm:spPr/>
      <dgm:t>
        <a:bodyPr/>
        <a:lstStyle/>
        <a:p>
          <a:endParaRPr lang="en-US"/>
        </a:p>
      </dgm:t>
    </dgm:pt>
    <dgm:pt modelId="{DFBB3CC0-BDA9-4374-8D78-EDD2BB42520B}" type="sibTrans" cxnId="{0E0CECF5-3AFF-4354-B454-302EB2869C76}">
      <dgm:prSet/>
      <dgm:spPr/>
      <dgm:t>
        <a:bodyPr/>
        <a:lstStyle/>
        <a:p>
          <a:endParaRPr lang="en-US"/>
        </a:p>
      </dgm:t>
    </dgm:pt>
    <dgm:pt modelId="{A508979B-47F9-4D7C-B976-71E079DAE49F}">
      <dgm:prSet/>
      <dgm:spPr/>
      <dgm:t>
        <a:bodyPr/>
        <a:lstStyle/>
        <a:p>
          <a:r>
            <a:rPr lang="en-US" b="1" i="0" baseline="0"/>
            <a:t>UAE (Unidad de atención al estudiante)</a:t>
          </a:r>
          <a:endParaRPr lang="en-US"/>
        </a:p>
      </dgm:t>
    </dgm:pt>
    <dgm:pt modelId="{26D8790F-D3FC-4DFC-80C8-388019557C08}" type="parTrans" cxnId="{C42319F6-1739-4F77-B2AD-7834FC852450}">
      <dgm:prSet/>
      <dgm:spPr/>
      <dgm:t>
        <a:bodyPr/>
        <a:lstStyle/>
        <a:p>
          <a:endParaRPr lang="en-US"/>
        </a:p>
      </dgm:t>
    </dgm:pt>
    <dgm:pt modelId="{CC47EDAA-5632-4F9D-A924-618C3CDA7563}" type="sibTrans" cxnId="{C42319F6-1739-4F77-B2AD-7834FC852450}">
      <dgm:prSet/>
      <dgm:spPr/>
      <dgm:t>
        <a:bodyPr/>
        <a:lstStyle/>
        <a:p>
          <a:endParaRPr lang="en-US"/>
        </a:p>
      </dgm:t>
    </dgm:pt>
    <dgm:pt modelId="{1C6E64D0-E09A-45E2-9216-5BA2757EB1F2}">
      <dgm:prSet/>
      <dgm:spPr/>
      <dgm:t>
        <a:bodyPr/>
        <a:lstStyle/>
        <a:p>
          <a:r>
            <a:rPr lang="en-US" b="1" i="0" baseline="0"/>
            <a:t>Servicio Médico</a:t>
          </a:r>
          <a:endParaRPr lang="en-US"/>
        </a:p>
      </dgm:t>
    </dgm:pt>
    <dgm:pt modelId="{ABA5416F-6CDE-457A-AA4A-534DF9B08464}" type="parTrans" cxnId="{C6B8CC68-0B5F-4AB5-AF2F-2445D9813C9D}">
      <dgm:prSet/>
      <dgm:spPr/>
      <dgm:t>
        <a:bodyPr/>
        <a:lstStyle/>
        <a:p>
          <a:endParaRPr lang="en-US"/>
        </a:p>
      </dgm:t>
    </dgm:pt>
    <dgm:pt modelId="{28809661-497F-4A45-8AD9-9EAEFF0F9E6E}" type="sibTrans" cxnId="{C6B8CC68-0B5F-4AB5-AF2F-2445D9813C9D}">
      <dgm:prSet/>
      <dgm:spPr/>
      <dgm:t>
        <a:bodyPr/>
        <a:lstStyle/>
        <a:p>
          <a:endParaRPr lang="en-US"/>
        </a:p>
      </dgm:t>
    </dgm:pt>
    <dgm:pt modelId="{5C516017-45AD-4D48-B7F1-CC9F716C9A9E}">
      <dgm:prSet/>
      <dgm:spPr/>
      <dgm:t>
        <a:bodyPr/>
        <a:lstStyle/>
        <a:p>
          <a:r>
            <a:rPr lang="en-US" b="1" i="0" baseline="0"/>
            <a:t>Comisión Bipartita de Acoso Laboral</a:t>
          </a:r>
          <a:endParaRPr lang="en-US"/>
        </a:p>
      </dgm:t>
    </dgm:pt>
    <dgm:pt modelId="{CD09D938-F7B7-49BF-B647-F6CEB5A7B086}" type="parTrans" cxnId="{75AC0E59-960D-4193-B4AC-20274D3B0D9A}">
      <dgm:prSet/>
      <dgm:spPr/>
      <dgm:t>
        <a:bodyPr/>
        <a:lstStyle/>
        <a:p>
          <a:endParaRPr lang="en-US"/>
        </a:p>
      </dgm:t>
    </dgm:pt>
    <dgm:pt modelId="{F507BB9B-873E-40CA-B683-085CCBE0F0DF}" type="sibTrans" cxnId="{75AC0E59-960D-4193-B4AC-20274D3B0D9A}">
      <dgm:prSet/>
      <dgm:spPr/>
      <dgm:t>
        <a:bodyPr/>
        <a:lstStyle/>
        <a:p>
          <a:endParaRPr lang="en-US"/>
        </a:p>
      </dgm:t>
    </dgm:pt>
    <dgm:pt modelId="{E853E536-9F28-48D9-9F1B-A5348E536176}">
      <dgm:prSet/>
      <dgm:spPr/>
      <dgm:t>
        <a:bodyPr/>
        <a:lstStyle/>
        <a:p>
          <a:r>
            <a:rPr lang="en-US" b="1" i="0" baseline="0"/>
            <a:t>Comisión de Acoso Sexual (CASCodicen)</a:t>
          </a:r>
          <a:endParaRPr lang="en-US"/>
        </a:p>
      </dgm:t>
    </dgm:pt>
    <dgm:pt modelId="{B1ECC3CF-4618-41D0-9580-B12209EB62E5}" type="parTrans" cxnId="{02E7BAC6-545B-4697-84CC-6F63E73CFF09}">
      <dgm:prSet/>
      <dgm:spPr/>
      <dgm:t>
        <a:bodyPr/>
        <a:lstStyle/>
        <a:p>
          <a:endParaRPr lang="en-US"/>
        </a:p>
      </dgm:t>
    </dgm:pt>
    <dgm:pt modelId="{90739EE7-3794-4D8F-AD95-B6302230A7D2}" type="sibTrans" cxnId="{02E7BAC6-545B-4697-84CC-6F63E73CFF09}">
      <dgm:prSet/>
      <dgm:spPr/>
      <dgm:t>
        <a:bodyPr/>
        <a:lstStyle/>
        <a:p>
          <a:endParaRPr lang="en-US"/>
        </a:p>
      </dgm:t>
    </dgm:pt>
    <dgm:pt modelId="{9131B7F2-996C-4672-A527-2A7CF3042577}" type="pres">
      <dgm:prSet presAssocID="{AF919ABB-BDAD-490A-AD94-5519A67CB6D1}" presName="Name0" presStyleCnt="0">
        <dgm:presLayoutVars>
          <dgm:dir/>
          <dgm:resizeHandles val="exact"/>
        </dgm:presLayoutVars>
      </dgm:prSet>
      <dgm:spPr/>
    </dgm:pt>
    <dgm:pt modelId="{14FC68F9-9B99-4F1E-80FF-D490796FC479}" type="pres">
      <dgm:prSet presAssocID="{AF919ABB-BDAD-490A-AD94-5519A67CB6D1}" presName="cycle" presStyleCnt="0"/>
      <dgm:spPr/>
    </dgm:pt>
    <dgm:pt modelId="{30706CA4-2973-45C8-88BB-8258D8D85615}" type="pres">
      <dgm:prSet presAssocID="{D47C8001-969D-4DB1-850A-E4F96E5CB6B6}" presName="nodeFirstNode" presStyleLbl="node1" presStyleIdx="0" presStyleCnt="10">
        <dgm:presLayoutVars>
          <dgm:bulletEnabled val="1"/>
        </dgm:presLayoutVars>
      </dgm:prSet>
      <dgm:spPr/>
    </dgm:pt>
    <dgm:pt modelId="{0B15DBE8-F6FA-4285-9DF0-459C07444E39}" type="pres">
      <dgm:prSet presAssocID="{4AC3D4D7-A9AD-45C4-B0EE-F6F76FA16CE1}" presName="sibTransFirstNode" presStyleLbl="bgShp" presStyleIdx="0" presStyleCnt="1"/>
      <dgm:spPr/>
    </dgm:pt>
    <dgm:pt modelId="{CAC5B002-56BD-492B-A70D-4492B782E609}" type="pres">
      <dgm:prSet presAssocID="{BC9FDB48-0256-4024-8733-D2BBD20468E2}" presName="nodeFollowingNodes" presStyleLbl="node1" presStyleIdx="1" presStyleCnt="10">
        <dgm:presLayoutVars>
          <dgm:bulletEnabled val="1"/>
        </dgm:presLayoutVars>
      </dgm:prSet>
      <dgm:spPr/>
    </dgm:pt>
    <dgm:pt modelId="{D7DD8E92-BBFB-4C83-8307-1A577668B590}" type="pres">
      <dgm:prSet presAssocID="{697DCC80-A309-403F-9650-74B40B76A9AA}" presName="nodeFollowingNodes" presStyleLbl="node1" presStyleIdx="2" presStyleCnt="10">
        <dgm:presLayoutVars>
          <dgm:bulletEnabled val="1"/>
        </dgm:presLayoutVars>
      </dgm:prSet>
      <dgm:spPr/>
    </dgm:pt>
    <dgm:pt modelId="{55F61953-8FF0-4B84-827D-5C952CB3B67D}" type="pres">
      <dgm:prSet presAssocID="{93A62B76-D543-4CF6-94E7-CEA324A6C739}" presName="nodeFollowingNodes" presStyleLbl="node1" presStyleIdx="3" presStyleCnt="10">
        <dgm:presLayoutVars>
          <dgm:bulletEnabled val="1"/>
        </dgm:presLayoutVars>
      </dgm:prSet>
      <dgm:spPr/>
    </dgm:pt>
    <dgm:pt modelId="{AD5CB655-01DD-4FFA-B260-62901D021A08}" type="pres">
      <dgm:prSet presAssocID="{D0F1B29C-37F9-4233-8831-3D70CDF92ED4}" presName="nodeFollowingNodes" presStyleLbl="node1" presStyleIdx="4" presStyleCnt="10">
        <dgm:presLayoutVars>
          <dgm:bulletEnabled val="1"/>
        </dgm:presLayoutVars>
      </dgm:prSet>
      <dgm:spPr/>
    </dgm:pt>
    <dgm:pt modelId="{4310F40B-DDB2-4993-89BF-974EEA136FB4}" type="pres">
      <dgm:prSet presAssocID="{634D6403-F72C-45A6-A2FE-423317866FB1}" presName="nodeFollowingNodes" presStyleLbl="node1" presStyleIdx="5" presStyleCnt="10">
        <dgm:presLayoutVars>
          <dgm:bulletEnabled val="1"/>
        </dgm:presLayoutVars>
      </dgm:prSet>
      <dgm:spPr/>
    </dgm:pt>
    <dgm:pt modelId="{DFE8DCF3-1D83-4B58-9F63-5E9133484B5E}" type="pres">
      <dgm:prSet presAssocID="{A508979B-47F9-4D7C-B976-71E079DAE49F}" presName="nodeFollowingNodes" presStyleLbl="node1" presStyleIdx="6" presStyleCnt="10">
        <dgm:presLayoutVars>
          <dgm:bulletEnabled val="1"/>
        </dgm:presLayoutVars>
      </dgm:prSet>
      <dgm:spPr/>
    </dgm:pt>
    <dgm:pt modelId="{724C15A7-C227-4A80-9CF1-B9ED83C097E3}" type="pres">
      <dgm:prSet presAssocID="{1C6E64D0-E09A-45E2-9216-5BA2757EB1F2}" presName="nodeFollowingNodes" presStyleLbl="node1" presStyleIdx="7" presStyleCnt="10">
        <dgm:presLayoutVars>
          <dgm:bulletEnabled val="1"/>
        </dgm:presLayoutVars>
      </dgm:prSet>
      <dgm:spPr/>
    </dgm:pt>
    <dgm:pt modelId="{3B2BCEE4-A8D0-480F-AB64-58DBA0FF7A2D}" type="pres">
      <dgm:prSet presAssocID="{5C516017-45AD-4D48-B7F1-CC9F716C9A9E}" presName="nodeFollowingNodes" presStyleLbl="node1" presStyleIdx="8" presStyleCnt="10">
        <dgm:presLayoutVars>
          <dgm:bulletEnabled val="1"/>
        </dgm:presLayoutVars>
      </dgm:prSet>
      <dgm:spPr/>
    </dgm:pt>
    <dgm:pt modelId="{07780FF7-79F6-4B86-A9B4-C180030CD5DC}" type="pres">
      <dgm:prSet presAssocID="{E853E536-9F28-48D9-9F1B-A5348E536176}" presName="nodeFollowingNodes" presStyleLbl="node1" presStyleIdx="9" presStyleCnt="10">
        <dgm:presLayoutVars>
          <dgm:bulletEnabled val="1"/>
        </dgm:presLayoutVars>
      </dgm:prSet>
      <dgm:spPr/>
    </dgm:pt>
  </dgm:ptLst>
  <dgm:cxnLst>
    <dgm:cxn modelId="{5F7B4106-0607-4860-98D1-F5386E7D1BFA}" srcId="{AF919ABB-BDAD-490A-AD94-5519A67CB6D1}" destId="{93A62B76-D543-4CF6-94E7-CEA324A6C739}" srcOrd="3" destOrd="0" parTransId="{EFED3933-2D1D-4DE9-83C5-91CDACD96C0C}" sibTransId="{879359DA-CBE0-48B0-8493-70134F3A96B2}"/>
    <dgm:cxn modelId="{B0CAB312-D942-451C-B36C-179790AB0A41}" type="presOf" srcId="{D47C8001-969D-4DB1-850A-E4F96E5CB6B6}" destId="{30706CA4-2973-45C8-88BB-8258D8D85615}" srcOrd="0" destOrd="0" presId="urn:microsoft.com/office/officeart/2005/8/layout/cycle3#1"/>
    <dgm:cxn modelId="{EDCE6A20-0E9D-4E77-B344-A64B36079080}" srcId="{AF919ABB-BDAD-490A-AD94-5519A67CB6D1}" destId="{D0F1B29C-37F9-4233-8831-3D70CDF92ED4}" srcOrd="4" destOrd="0" parTransId="{381D84DA-E51E-4479-81C7-3C7F0C57FED6}" sibTransId="{F80196FE-32C2-4805-A81D-830FB380BC4B}"/>
    <dgm:cxn modelId="{2C85FB25-2CD5-40A6-8BBE-6D2BF0692AD3}" type="presOf" srcId="{D0F1B29C-37F9-4233-8831-3D70CDF92ED4}" destId="{AD5CB655-01DD-4FFA-B260-62901D021A08}" srcOrd="0" destOrd="0" presId="urn:microsoft.com/office/officeart/2005/8/layout/cycle3#1"/>
    <dgm:cxn modelId="{FEB95235-FA02-4755-A553-257339E13BE2}" type="presOf" srcId="{BC9FDB48-0256-4024-8733-D2BBD20468E2}" destId="{CAC5B002-56BD-492B-A70D-4492B782E609}" srcOrd="0" destOrd="0" presId="urn:microsoft.com/office/officeart/2005/8/layout/cycle3#1"/>
    <dgm:cxn modelId="{C3BA5C3E-84CE-47B7-B55A-25E72491DC4C}" srcId="{AF919ABB-BDAD-490A-AD94-5519A67CB6D1}" destId="{697DCC80-A309-403F-9650-74B40B76A9AA}" srcOrd="2" destOrd="0" parTransId="{A4BCF856-D706-4B9A-9011-8F742A085564}" sibTransId="{202E9EF1-D027-4DD1-9F11-7234B3F4D277}"/>
    <dgm:cxn modelId="{C6B8CC68-0B5F-4AB5-AF2F-2445D9813C9D}" srcId="{AF919ABB-BDAD-490A-AD94-5519A67CB6D1}" destId="{1C6E64D0-E09A-45E2-9216-5BA2757EB1F2}" srcOrd="7" destOrd="0" parTransId="{ABA5416F-6CDE-457A-AA4A-534DF9B08464}" sibTransId="{28809661-497F-4A45-8AD9-9EAEFF0F9E6E}"/>
    <dgm:cxn modelId="{D4827153-2334-4107-B9D0-CD1CFB15B922}" type="presOf" srcId="{634D6403-F72C-45A6-A2FE-423317866FB1}" destId="{4310F40B-DDB2-4993-89BF-974EEA136FB4}" srcOrd="0" destOrd="0" presId="urn:microsoft.com/office/officeart/2005/8/layout/cycle3#1"/>
    <dgm:cxn modelId="{75AC0E59-960D-4193-B4AC-20274D3B0D9A}" srcId="{AF919ABB-BDAD-490A-AD94-5519A67CB6D1}" destId="{5C516017-45AD-4D48-B7F1-CC9F716C9A9E}" srcOrd="8" destOrd="0" parTransId="{CD09D938-F7B7-49BF-B647-F6CEB5A7B086}" sibTransId="{F507BB9B-873E-40CA-B683-085CCBE0F0DF}"/>
    <dgm:cxn modelId="{8B9D4089-26E0-464E-98A0-9F9031B0477F}" type="presOf" srcId="{697DCC80-A309-403F-9650-74B40B76A9AA}" destId="{D7DD8E92-BBFB-4C83-8307-1A577668B590}" srcOrd="0" destOrd="0" presId="urn:microsoft.com/office/officeart/2005/8/layout/cycle3#1"/>
    <dgm:cxn modelId="{FF5C6B8D-98CC-4034-AD66-EDEBCA045AA2}" type="presOf" srcId="{93A62B76-D543-4CF6-94E7-CEA324A6C739}" destId="{55F61953-8FF0-4B84-827D-5C952CB3B67D}" srcOrd="0" destOrd="0" presId="urn:microsoft.com/office/officeart/2005/8/layout/cycle3#1"/>
    <dgm:cxn modelId="{9EC7738F-F7DE-466E-9949-8277C20A24F4}" type="presOf" srcId="{A508979B-47F9-4D7C-B976-71E079DAE49F}" destId="{DFE8DCF3-1D83-4B58-9F63-5E9133484B5E}" srcOrd="0" destOrd="0" presId="urn:microsoft.com/office/officeart/2005/8/layout/cycle3#1"/>
    <dgm:cxn modelId="{0ED96695-6234-4FEF-8B38-E4E523A9A64F}" type="presOf" srcId="{AF919ABB-BDAD-490A-AD94-5519A67CB6D1}" destId="{9131B7F2-996C-4672-A527-2A7CF3042577}" srcOrd="0" destOrd="0" presId="urn:microsoft.com/office/officeart/2005/8/layout/cycle3#1"/>
    <dgm:cxn modelId="{568A16AA-034B-429B-B6B3-656F6BD2BEBB}" srcId="{AF919ABB-BDAD-490A-AD94-5519A67CB6D1}" destId="{D47C8001-969D-4DB1-850A-E4F96E5CB6B6}" srcOrd="0" destOrd="0" parTransId="{6B4DCADD-9738-45D4-8515-D928D20201CE}" sibTransId="{4AC3D4D7-A9AD-45C4-B0EE-F6F76FA16CE1}"/>
    <dgm:cxn modelId="{869484AE-C248-472A-9F34-EB28B846FD0B}" type="presOf" srcId="{4AC3D4D7-A9AD-45C4-B0EE-F6F76FA16CE1}" destId="{0B15DBE8-F6FA-4285-9DF0-459C07444E39}" srcOrd="0" destOrd="0" presId="urn:microsoft.com/office/officeart/2005/8/layout/cycle3#1"/>
    <dgm:cxn modelId="{EB1BEDB3-DBBF-429E-92C3-1259A2EC84A7}" type="presOf" srcId="{5C516017-45AD-4D48-B7F1-CC9F716C9A9E}" destId="{3B2BCEE4-A8D0-480F-AB64-58DBA0FF7A2D}" srcOrd="0" destOrd="0" presId="urn:microsoft.com/office/officeart/2005/8/layout/cycle3#1"/>
    <dgm:cxn modelId="{02E7BAC6-545B-4697-84CC-6F63E73CFF09}" srcId="{AF919ABB-BDAD-490A-AD94-5519A67CB6D1}" destId="{E853E536-9F28-48D9-9F1B-A5348E536176}" srcOrd="9" destOrd="0" parTransId="{B1ECC3CF-4618-41D0-9580-B12209EB62E5}" sibTransId="{90739EE7-3794-4D8F-AD95-B6302230A7D2}"/>
    <dgm:cxn modelId="{746F43D1-03E0-469A-998F-FE89E9DB52A4}" type="presOf" srcId="{E853E536-9F28-48D9-9F1B-A5348E536176}" destId="{07780FF7-79F6-4B86-A9B4-C180030CD5DC}" srcOrd="0" destOrd="0" presId="urn:microsoft.com/office/officeart/2005/8/layout/cycle3#1"/>
    <dgm:cxn modelId="{6FF367D5-904F-475A-BE5F-2A30950FA09C}" srcId="{AF919ABB-BDAD-490A-AD94-5519A67CB6D1}" destId="{BC9FDB48-0256-4024-8733-D2BBD20468E2}" srcOrd="1" destOrd="0" parTransId="{74730D07-35E8-4A90-80AA-4DB7F691DE3B}" sibTransId="{1DCC59E4-9C77-4D74-A0A6-90FD0FAB097B}"/>
    <dgm:cxn modelId="{BB086EE8-8D75-492F-A69B-A10982D8DA57}" type="presOf" srcId="{1C6E64D0-E09A-45E2-9216-5BA2757EB1F2}" destId="{724C15A7-C227-4A80-9CF1-B9ED83C097E3}" srcOrd="0" destOrd="0" presId="urn:microsoft.com/office/officeart/2005/8/layout/cycle3#1"/>
    <dgm:cxn modelId="{0E0CECF5-3AFF-4354-B454-302EB2869C76}" srcId="{AF919ABB-BDAD-490A-AD94-5519A67CB6D1}" destId="{634D6403-F72C-45A6-A2FE-423317866FB1}" srcOrd="5" destOrd="0" parTransId="{E3FF58C2-957A-41EC-9784-173FC2290B96}" sibTransId="{DFBB3CC0-BDA9-4374-8D78-EDD2BB42520B}"/>
    <dgm:cxn modelId="{C42319F6-1739-4F77-B2AD-7834FC852450}" srcId="{AF919ABB-BDAD-490A-AD94-5519A67CB6D1}" destId="{A508979B-47F9-4D7C-B976-71E079DAE49F}" srcOrd="6" destOrd="0" parTransId="{26D8790F-D3FC-4DFC-80C8-388019557C08}" sibTransId="{CC47EDAA-5632-4F9D-A924-618C3CDA7563}"/>
    <dgm:cxn modelId="{51EFCA63-6A75-408E-B1A4-C783A81F8AF6}" type="presParOf" srcId="{9131B7F2-996C-4672-A527-2A7CF3042577}" destId="{14FC68F9-9B99-4F1E-80FF-D490796FC479}" srcOrd="0" destOrd="0" presId="urn:microsoft.com/office/officeart/2005/8/layout/cycle3#1"/>
    <dgm:cxn modelId="{83C938E7-3324-46F6-96F3-8F6192DFE457}" type="presParOf" srcId="{14FC68F9-9B99-4F1E-80FF-D490796FC479}" destId="{30706CA4-2973-45C8-88BB-8258D8D85615}" srcOrd="0" destOrd="0" presId="urn:microsoft.com/office/officeart/2005/8/layout/cycle3#1"/>
    <dgm:cxn modelId="{8F5AEF0E-0645-4516-A692-7CCE80AA89B2}" type="presParOf" srcId="{14FC68F9-9B99-4F1E-80FF-D490796FC479}" destId="{0B15DBE8-F6FA-4285-9DF0-459C07444E39}" srcOrd="1" destOrd="0" presId="urn:microsoft.com/office/officeart/2005/8/layout/cycle3#1"/>
    <dgm:cxn modelId="{E8CA2B41-C981-4283-8BC4-8C931A71838B}" type="presParOf" srcId="{14FC68F9-9B99-4F1E-80FF-D490796FC479}" destId="{CAC5B002-56BD-492B-A70D-4492B782E609}" srcOrd="2" destOrd="0" presId="urn:microsoft.com/office/officeart/2005/8/layout/cycle3#1"/>
    <dgm:cxn modelId="{63298693-96B4-4A2E-BC89-0CE929C3BEFD}" type="presParOf" srcId="{14FC68F9-9B99-4F1E-80FF-D490796FC479}" destId="{D7DD8E92-BBFB-4C83-8307-1A577668B590}" srcOrd="3" destOrd="0" presId="urn:microsoft.com/office/officeart/2005/8/layout/cycle3#1"/>
    <dgm:cxn modelId="{FD058976-2FF7-47F9-AC31-62C6FEC5BE0B}" type="presParOf" srcId="{14FC68F9-9B99-4F1E-80FF-D490796FC479}" destId="{55F61953-8FF0-4B84-827D-5C952CB3B67D}" srcOrd="4" destOrd="0" presId="urn:microsoft.com/office/officeart/2005/8/layout/cycle3#1"/>
    <dgm:cxn modelId="{C5743435-9266-49B8-9B52-6BB63A088E54}" type="presParOf" srcId="{14FC68F9-9B99-4F1E-80FF-D490796FC479}" destId="{AD5CB655-01DD-4FFA-B260-62901D021A08}" srcOrd="5" destOrd="0" presId="urn:microsoft.com/office/officeart/2005/8/layout/cycle3#1"/>
    <dgm:cxn modelId="{32E19FD1-9EFF-4BE7-97D8-AA3AAA2DC0C3}" type="presParOf" srcId="{14FC68F9-9B99-4F1E-80FF-D490796FC479}" destId="{4310F40B-DDB2-4993-89BF-974EEA136FB4}" srcOrd="6" destOrd="0" presId="urn:microsoft.com/office/officeart/2005/8/layout/cycle3#1"/>
    <dgm:cxn modelId="{7E104CCF-D279-485A-9870-5B777F173CF2}" type="presParOf" srcId="{14FC68F9-9B99-4F1E-80FF-D490796FC479}" destId="{DFE8DCF3-1D83-4B58-9F63-5E9133484B5E}" srcOrd="7" destOrd="0" presId="urn:microsoft.com/office/officeart/2005/8/layout/cycle3#1"/>
    <dgm:cxn modelId="{BD878131-0A32-48D6-BA37-0FAFB6873C37}" type="presParOf" srcId="{14FC68F9-9B99-4F1E-80FF-D490796FC479}" destId="{724C15A7-C227-4A80-9CF1-B9ED83C097E3}" srcOrd="8" destOrd="0" presId="urn:microsoft.com/office/officeart/2005/8/layout/cycle3#1"/>
    <dgm:cxn modelId="{824C8C28-5180-497D-B477-4C94D709482B}" type="presParOf" srcId="{14FC68F9-9B99-4F1E-80FF-D490796FC479}" destId="{3B2BCEE4-A8D0-480F-AB64-58DBA0FF7A2D}" srcOrd="9" destOrd="0" presId="urn:microsoft.com/office/officeart/2005/8/layout/cycle3#1"/>
    <dgm:cxn modelId="{2CC82940-3965-4712-8174-CCB24F7DB0DB}" type="presParOf" srcId="{14FC68F9-9B99-4F1E-80FF-D490796FC479}" destId="{07780FF7-79F6-4B86-A9B4-C180030CD5DC}" srcOrd="10" destOrd="0" presId="urn:microsoft.com/office/officeart/2005/8/layout/cycle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FF165-2102-44F9-A41D-374EEA5AD528}">
      <dsp:nvSpPr>
        <dsp:cNvPr id="0" name=""/>
        <dsp:cNvSpPr/>
      </dsp:nvSpPr>
      <dsp:spPr>
        <a:xfrm>
          <a:off x="0" y="820074"/>
          <a:ext cx="8423788" cy="449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9780E-3C1D-4DAB-B987-F681338CE669}">
      <dsp:nvSpPr>
        <dsp:cNvPr id="0" name=""/>
        <dsp:cNvSpPr/>
      </dsp:nvSpPr>
      <dsp:spPr>
        <a:xfrm>
          <a:off x="13599" y="830190"/>
          <a:ext cx="24726" cy="247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D5A31-E62C-4F6B-A933-2A03CB684DAD}">
      <dsp:nvSpPr>
        <dsp:cNvPr id="0" name=""/>
        <dsp:cNvSpPr/>
      </dsp:nvSpPr>
      <dsp:spPr>
        <a:xfrm>
          <a:off x="51925" y="2092"/>
          <a:ext cx="6912220" cy="3217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3" tIns="167383" rIns="167383" bIns="167383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/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/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/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/>
            <a:t>Herramientas</a:t>
          </a:r>
          <a:r>
            <a:rPr lang="en-US" sz="4000" b="1" kern="1200" dirty="0"/>
            <a:t> </a:t>
          </a:r>
          <a:r>
            <a:rPr lang="en-US" sz="4000" b="1" kern="1200" dirty="0" err="1"/>
            <a:t>institucionales</a:t>
          </a:r>
          <a:r>
            <a:rPr lang="en-US" sz="4000" b="1" kern="1200" dirty="0"/>
            <a:t> ante  </a:t>
          </a:r>
          <a:r>
            <a:rPr lang="en-US" sz="4000" b="1" kern="1200" dirty="0" err="1"/>
            <a:t>situaciones</a:t>
          </a:r>
          <a:r>
            <a:rPr lang="en-US" sz="4000" b="1" kern="1200" dirty="0"/>
            <a:t> de  </a:t>
          </a:r>
          <a:r>
            <a:rPr lang="en-US" sz="4000" b="1" kern="1200" dirty="0" err="1"/>
            <a:t>violencia</a:t>
          </a:r>
          <a:r>
            <a:rPr lang="en-US" sz="4000" b="1" kern="1200" dirty="0"/>
            <a:t> </a:t>
          </a:r>
          <a:r>
            <a:rPr lang="en-US" sz="4000" b="1" kern="1200" dirty="0" err="1"/>
            <a:t>en</a:t>
          </a:r>
          <a:r>
            <a:rPr lang="en-US" sz="4000" b="1" kern="1200" dirty="0"/>
            <a:t> </a:t>
          </a:r>
          <a:r>
            <a:rPr lang="en-US" sz="4000" b="1" kern="1200" dirty="0" err="1"/>
            <a:t>los</a:t>
          </a:r>
          <a:r>
            <a:rPr lang="en-US" sz="4000" b="1" kern="1200" dirty="0"/>
            <a:t> </a:t>
          </a:r>
          <a:r>
            <a:rPr lang="en-US" sz="4000" b="1" kern="1200" dirty="0" err="1"/>
            <a:t>centros</a:t>
          </a:r>
          <a:r>
            <a:rPr lang="en-US" sz="4000" b="1" kern="1200" dirty="0"/>
            <a:t> </a:t>
          </a:r>
          <a:r>
            <a:rPr lang="en-US" sz="4000" b="1" kern="1200" dirty="0" err="1"/>
            <a:t>educativos</a:t>
          </a:r>
          <a:r>
            <a:rPr lang="en-US" sz="4000" b="1" kern="1200" dirty="0"/>
            <a:t> y </a:t>
          </a:r>
          <a:r>
            <a:rPr lang="en-US" sz="4000" b="1" kern="1200" dirty="0" err="1"/>
            <a:t>promoción</a:t>
          </a:r>
          <a:r>
            <a:rPr lang="en-US" sz="4000" b="1" kern="1200" dirty="0"/>
            <a:t> de Convivencia </a:t>
          </a:r>
          <a:r>
            <a:rPr lang="en-US" sz="4000" b="1" kern="1200" dirty="0" err="1"/>
            <a:t>Saludable</a:t>
          </a:r>
          <a:endParaRPr lang="en-US" sz="4000" b="1" kern="1200" dirty="0"/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51925" y="2092"/>
        <a:ext cx="6912220" cy="3217538"/>
      </dsp:txXfrm>
    </dsp:sp>
    <dsp:sp modelId="{1C3BA510-2229-41A1-BC25-AE63628583DB}">
      <dsp:nvSpPr>
        <dsp:cNvPr id="0" name=""/>
        <dsp:cNvSpPr/>
      </dsp:nvSpPr>
      <dsp:spPr>
        <a:xfrm>
          <a:off x="0" y="3245984"/>
          <a:ext cx="8423788" cy="449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16DD5-BA21-4DC3-9FDC-A500D1C57D1A}">
      <dsp:nvSpPr>
        <dsp:cNvPr id="0" name=""/>
        <dsp:cNvSpPr/>
      </dsp:nvSpPr>
      <dsp:spPr>
        <a:xfrm>
          <a:off x="13599" y="3256099"/>
          <a:ext cx="24726" cy="2472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8A6A2-E56D-4ED7-8724-3D612A89B33D}">
      <dsp:nvSpPr>
        <dsp:cNvPr id="0" name=""/>
        <dsp:cNvSpPr/>
      </dsp:nvSpPr>
      <dsp:spPr>
        <a:xfrm>
          <a:off x="51925" y="3245984"/>
          <a:ext cx="6912220" cy="158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3" tIns="167383" rIns="167383" bIns="167383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i="0" kern="1200" dirty="0"/>
        </a:p>
      </dsp:txBody>
      <dsp:txXfrm>
        <a:off x="51925" y="3245984"/>
        <a:ext cx="6912220" cy="1581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5DBE8-F6FA-4285-9DF0-459C07444E39}">
      <dsp:nvSpPr>
        <dsp:cNvPr id="0" name=""/>
        <dsp:cNvSpPr/>
      </dsp:nvSpPr>
      <dsp:spPr>
        <a:xfrm>
          <a:off x="235033" y="743049"/>
          <a:ext cx="9368120" cy="9368120"/>
        </a:xfrm>
        <a:prstGeom prst="circularArrow">
          <a:avLst>
            <a:gd name="adj1" fmla="val 5544"/>
            <a:gd name="adj2" fmla="val 330680"/>
            <a:gd name="adj3" fmla="val 14842385"/>
            <a:gd name="adj4" fmla="val 1676536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06CA4-2973-45C8-88BB-8258D8D85615}">
      <dsp:nvSpPr>
        <dsp:cNvPr id="0" name=""/>
        <dsp:cNvSpPr/>
      </dsp:nvSpPr>
      <dsp:spPr bwMode="white">
        <a:xfrm>
          <a:off x="3803410" y="867137"/>
          <a:ext cx="2231366" cy="111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Comunicación inmediata </a:t>
          </a:r>
          <a:r>
            <a:rPr lang="en-US" sz="1900" b="1" kern="1200"/>
            <a:t>a la Inspectora Regional</a:t>
          </a:r>
          <a:endParaRPr lang="en-US" sz="1900" kern="1200"/>
        </a:p>
      </dsp:txBody>
      <dsp:txXfrm>
        <a:off x="3857873" y="921600"/>
        <a:ext cx="2122440" cy="1006757"/>
      </dsp:txXfrm>
    </dsp:sp>
    <dsp:sp modelId="{CAC5B002-56BD-492B-A70D-4492B782E609}">
      <dsp:nvSpPr>
        <dsp:cNvPr id="0" name=""/>
        <dsp:cNvSpPr/>
      </dsp:nvSpPr>
      <dsp:spPr bwMode="white">
        <a:xfrm>
          <a:off x="6151573" y="1630102"/>
          <a:ext cx="2231366" cy="111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Comunicación asertiva</a:t>
          </a:r>
          <a:endParaRPr lang="en-US" sz="1900" kern="1200"/>
        </a:p>
      </dsp:txBody>
      <dsp:txXfrm>
        <a:off x="6206036" y="1684565"/>
        <a:ext cx="2122440" cy="1006757"/>
      </dsp:txXfrm>
    </dsp:sp>
    <dsp:sp modelId="{D7DD8E92-BBFB-4C83-8307-1A577668B590}">
      <dsp:nvSpPr>
        <dsp:cNvPr id="0" name=""/>
        <dsp:cNvSpPr/>
      </dsp:nvSpPr>
      <dsp:spPr bwMode="white">
        <a:xfrm>
          <a:off x="7602818" y="3627569"/>
          <a:ext cx="2231366" cy="111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Conocimiento de referentes institucionales</a:t>
          </a:r>
          <a:endParaRPr lang="en-US" sz="1900" kern="1200"/>
        </a:p>
      </dsp:txBody>
      <dsp:txXfrm>
        <a:off x="7657281" y="3682032"/>
        <a:ext cx="2122440" cy="1006757"/>
      </dsp:txXfrm>
    </dsp:sp>
    <dsp:sp modelId="{55F61953-8FF0-4B84-827D-5C952CB3B67D}">
      <dsp:nvSpPr>
        <dsp:cNvPr id="0" name=""/>
        <dsp:cNvSpPr/>
      </dsp:nvSpPr>
      <dsp:spPr bwMode="white">
        <a:xfrm>
          <a:off x="7602818" y="6096574"/>
          <a:ext cx="2231366" cy="111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Conocimiento de protocolos</a:t>
          </a:r>
          <a:endParaRPr lang="en-US" sz="1900" kern="1200"/>
        </a:p>
      </dsp:txBody>
      <dsp:txXfrm>
        <a:off x="7657281" y="6151037"/>
        <a:ext cx="2122440" cy="1006757"/>
      </dsp:txXfrm>
    </dsp:sp>
    <dsp:sp modelId="{AD5CB655-01DD-4FFA-B260-62901D021A08}">
      <dsp:nvSpPr>
        <dsp:cNvPr id="0" name=""/>
        <dsp:cNvSpPr/>
      </dsp:nvSpPr>
      <dsp:spPr bwMode="white">
        <a:xfrm>
          <a:off x="6151573" y="8094041"/>
          <a:ext cx="2231366" cy="111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CAP/  CAP Central</a:t>
          </a:r>
          <a:endParaRPr lang="en-US" sz="1900" kern="1200"/>
        </a:p>
      </dsp:txBody>
      <dsp:txXfrm>
        <a:off x="6206036" y="8148504"/>
        <a:ext cx="2122440" cy="1006757"/>
      </dsp:txXfrm>
    </dsp:sp>
    <dsp:sp modelId="{4310F40B-DDB2-4993-89BF-974EEA136FB4}">
      <dsp:nvSpPr>
        <dsp:cNvPr id="0" name=""/>
        <dsp:cNvSpPr/>
      </dsp:nvSpPr>
      <dsp:spPr bwMode="white">
        <a:xfrm>
          <a:off x="3803410" y="8857006"/>
          <a:ext cx="2231366" cy="111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UAM (Unidad de apoyo Multidisciplinario)</a:t>
          </a:r>
          <a:endParaRPr lang="en-US" sz="1900" kern="1200"/>
        </a:p>
      </dsp:txBody>
      <dsp:txXfrm>
        <a:off x="3857873" y="8911469"/>
        <a:ext cx="2122440" cy="1006757"/>
      </dsp:txXfrm>
    </dsp:sp>
    <dsp:sp modelId="{DFE8DCF3-1D83-4B58-9F63-5E9133484B5E}">
      <dsp:nvSpPr>
        <dsp:cNvPr id="0" name=""/>
        <dsp:cNvSpPr/>
      </dsp:nvSpPr>
      <dsp:spPr bwMode="white">
        <a:xfrm>
          <a:off x="1455247" y="8094041"/>
          <a:ext cx="2231366" cy="111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UAE (Unidad de atención al estudiante)</a:t>
          </a:r>
          <a:endParaRPr lang="en-US" sz="1900" kern="1200"/>
        </a:p>
      </dsp:txBody>
      <dsp:txXfrm>
        <a:off x="1509710" y="8148504"/>
        <a:ext cx="2122440" cy="1006757"/>
      </dsp:txXfrm>
    </dsp:sp>
    <dsp:sp modelId="{724C15A7-C227-4A80-9CF1-B9ED83C097E3}">
      <dsp:nvSpPr>
        <dsp:cNvPr id="0" name=""/>
        <dsp:cNvSpPr/>
      </dsp:nvSpPr>
      <dsp:spPr bwMode="white">
        <a:xfrm>
          <a:off x="4002" y="6096574"/>
          <a:ext cx="2231366" cy="111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Servicio Médico</a:t>
          </a:r>
          <a:endParaRPr lang="en-US" sz="1900" kern="1200"/>
        </a:p>
      </dsp:txBody>
      <dsp:txXfrm>
        <a:off x="58465" y="6151037"/>
        <a:ext cx="2122440" cy="1006757"/>
      </dsp:txXfrm>
    </dsp:sp>
    <dsp:sp modelId="{3B2BCEE4-A8D0-480F-AB64-58DBA0FF7A2D}">
      <dsp:nvSpPr>
        <dsp:cNvPr id="0" name=""/>
        <dsp:cNvSpPr/>
      </dsp:nvSpPr>
      <dsp:spPr bwMode="white">
        <a:xfrm>
          <a:off x="4002" y="3627569"/>
          <a:ext cx="2231366" cy="111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Comisión Bipartita de Acoso Laboral</a:t>
          </a:r>
          <a:endParaRPr lang="en-US" sz="1900" kern="1200"/>
        </a:p>
      </dsp:txBody>
      <dsp:txXfrm>
        <a:off x="58465" y="3682032"/>
        <a:ext cx="2122440" cy="1006757"/>
      </dsp:txXfrm>
    </dsp:sp>
    <dsp:sp modelId="{07780FF7-79F6-4B86-A9B4-C180030CD5DC}">
      <dsp:nvSpPr>
        <dsp:cNvPr id="0" name=""/>
        <dsp:cNvSpPr/>
      </dsp:nvSpPr>
      <dsp:spPr bwMode="white">
        <a:xfrm>
          <a:off x="1455247" y="1630102"/>
          <a:ext cx="2231366" cy="111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Comisión de Acoso Sexual (CASCodicen)</a:t>
          </a:r>
          <a:endParaRPr lang="en-US" sz="1900" kern="1200"/>
        </a:p>
      </dsp:txBody>
      <dsp:txXfrm>
        <a:off x="1509710" y="1684565"/>
        <a:ext cx="2122440" cy="1006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#1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2A727-C768-4DC3-B689-F520092179C6}" type="datetimeFigureOut">
              <a:rPr lang="es-UY" smtClean="0"/>
              <a:t>18/8/2025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9020-9B81-4506-892A-B7F3260A335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5107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49020-9B81-4506-892A-B7F3260A335D}" type="slidenum">
              <a:rPr lang="es-UY" smtClean="0"/>
              <a:t>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7546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EGIONALCENTRO@INAU.GUB.UY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849" y="-97781"/>
            <a:ext cx="9509363" cy="9356082"/>
            <a:chOff x="0" y="-38100"/>
            <a:chExt cx="2013801" cy="2833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3801" cy="2795761"/>
            </a:xfrm>
            <a:custGeom>
              <a:avLst/>
              <a:gdLst/>
              <a:ahLst/>
              <a:cxnLst/>
              <a:rect l="l" t="t" r="r" b="b"/>
              <a:pathLst>
                <a:path w="2013801" h="2795761">
                  <a:moveTo>
                    <a:pt x="0" y="0"/>
                  </a:moveTo>
                  <a:lnTo>
                    <a:pt x="2013801" y="0"/>
                  </a:lnTo>
                  <a:lnTo>
                    <a:pt x="2013801" y="2795761"/>
                  </a:lnTo>
                  <a:lnTo>
                    <a:pt x="0" y="2795761"/>
                  </a:lnTo>
                  <a:close/>
                </a:path>
              </a:pathLst>
            </a:custGeom>
            <a:solidFill>
              <a:srgbClr val="1A35C4"/>
            </a:solidFill>
          </p:spPr>
          <p:txBody>
            <a:bodyPr/>
            <a:lstStyle/>
            <a:p>
              <a:endParaRPr lang="es-U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13801" cy="2833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36048" y="5329873"/>
            <a:ext cx="6594446" cy="3233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1A35C4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AeeñEadir un título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10812" y="6097740"/>
            <a:ext cx="7886700" cy="314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200" b="1" dirty="0" err="1">
                <a:solidFill>
                  <a:srgbClr val="FFFFFF"/>
                </a:solidFill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Coordinación</a:t>
            </a:r>
            <a:r>
              <a:rPr lang="en-US" sz="3200" b="1" dirty="0">
                <a:solidFill>
                  <a:srgbClr val="FFFFFF"/>
                </a:solidFill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Docente</a:t>
            </a:r>
            <a:r>
              <a:rPr lang="en-US" sz="3200" b="1" dirty="0">
                <a:solidFill>
                  <a:srgbClr val="FFFFFF"/>
                </a:solidFill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</a:t>
            </a:r>
          </a:p>
          <a:p>
            <a:pPr algn="ctr">
              <a:lnSpc>
                <a:spcPts val="4900"/>
              </a:lnSpc>
            </a:pPr>
            <a:r>
              <a:rPr lang="en-US" sz="3200" b="1" dirty="0" err="1">
                <a:solidFill>
                  <a:srgbClr val="FFFFFF"/>
                </a:solidFill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Escuela</a:t>
            </a:r>
            <a:r>
              <a:rPr lang="en-US" sz="3200" b="1" dirty="0">
                <a:solidFill>
                  <a:srgbClr val="FFFFFF"/>
                </a:solidFill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 </a:t>
            </a:r>
            <a:r>
              <a:rPr lang="en-US" sz="3200" b="1" dirty="0" err="1">
                <a:solidFill>
                  <a:srgbClr val="FFFFFF"/>
                </a:solidFill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Técnica</a:t>
            </a:r>
            <a:r>
              <a:rPr lang="en-US" sz="3200" b="1" dirty="0">
                <a:solidFill>
                  <a:srgbClr val="FFFFFF"/>
                </a:solidFill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Villa Muñoz</a:t>
            </a:r>
          </a:p>
          <a:p>
            <a:pPr algn="ctr">
              <a:lnSpc>
                <a:spcPts val="4900"/>
              </a:lnSpc>
            </a:pPr>
            <a:r>
              <a:rPr lang="en-US" sz="3200" b="1" dirty="0" err="1">
                <a:solidFill>
                  <a:srgbClr val="FFFFFF"/>
                </a:solidFill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Región</a:t>
            </a:r>
            <a:r>
              <a:rPr lang="en-US" sz="3200" b="1" dirty="0">
                <a:solidFill>
                  <a:srgbClr val="FFFFFF"/>
                </a:solidFill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Metropolitana</a:t>
            </a:r>
            <a:r>
              <a:rPr lang="en-US" sz="3200" b="1" dirty="0">
                <a:solidFill>
                  <a:srgbClr val="FFFFFF"/>
                </a:solidFill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 Montevideo Centro</a:t>
            </a:r>
          </a:p>
          <a:p>
            <a:pPr algn="ctr">
              <a:lnSpc>
                <a:spcPts val="4900"/>
              </a:lnSpc>
            </a:pPr>
            <a:r>
              <a:rPr lang="en-US" sz="3200" b="1" dirty="0">
                <a:solidFill>
                  <a:srgbClr val="FFFFFF"/>
                </a:solidFill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DGETP UTU</a:t>
            </a:r>
          </a:p>
          <a:p>
            <a:pPr algn="ctr">
              <a:lnSpc>
                <a:spcPts val="4900"/>
              </a:lnSpc>
            </a:pPr>
            <a:r>
              <a:rPr lang="en-US" sz="3200" b="1" dirty="0">
                <a:solidFill>
                  <a:srgbClr val="FFFFFF"/>
                </a:solidFill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16 de Agosto/2025</a:t>
            </a:r>
          </a:p>
        </p:txBody>
      </p:sp>
      <p:pic>
        <p:nvPicPr>
          <p:cNvPr id="11" name="Imagen 10" descr="Texto&#10;&#10;El contenido generado por IA puede ser incorrecto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91569"/>
            <a:ext cx="5915683" cy="2296807"/>
          </a:xfrm>
          <a:prstGeom prst="rect">
            <a:avLst/>
          </a:prstGeom>
        </p:spPr>
      </p:pic>
      <p:pic>
        <p:nvPicPr>
          <p:cNvPr id="13" name="Imagen 12" descr="Gente caminando enfrente de un edificio&#10;&#10;El contenido generado por IA puede ser incorrecto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800" y="1408022"/>
            <a:ext cx="6991350" cy="3735478"/>
          </a:xfrm>
          <a:prstGeom prst="rect">
            <a:avLst/>
          </a:prstGeom>
        </p:spPr>
      </p:pic>
      <p:graphicFrame>
        <p:nvGraphicFramePr>
          <p:cNvPr id="17" name="TextBox 10"/>
          <p:cNvGraphicFramePr/>
          <p:nvPr>
            <p:extLst>
              <p:ext uri="{D42A27DB-BD31-4B8C-83A1-F6EECF244321}">
                <p14:modId xmlns:p14="http://schemas.microsoft.com/office/powerpoint/2010/main" val="2453358136"/>
              </p:ext>
            </p:extLst>
          </p:nvPr>
        </p:nvGraphicFramePr>
        <p:xfrm>
          <a:off x="9864212" y="6134099"/>
          <a:ext cx="8423788" cy="482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ctrTitle" idx="4294967295"/>
          </p:nvPr>
        </p:nvSpPr>
        <p:spPr>
          <a:xfrm>
            <a:off x="1670715" y="4441074"/>
            <a:ext cx="6054501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Protocolo de Violencia Doméstica CODICEN 2008</a:t>
            </a:r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4" y="4477488"/>
            <a:ext cx="1097283" cy="101019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" name="Rectangle 10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1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2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6046505" y="0"/>
            <a:ext cx="2241495" cy="1028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528715" y="587829"/>
            <a:ext cx="9014049" cy="9025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Gráfico&#10;&#10;El contenido generado por IA puede ser incorrecto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707" y="1000092"/>
            <a:ext cx="7110063" cy="81986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771775" y="607220"/>
            <a:ext cx="3455195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UY" altLang="es-UY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5" descr="Vertical clara"/>
          <p:cNvSpPr>
            <a:spLocks noChangeArrowheads="1"/>
          </p:cNvSpPr>
          <p:nvPr/>
        </p:nvSpPr>
        <p:spPr bwMode="auto">
          <a:xfrm>
            <a:off x="2988470" y="714375"/>
            <a:ext cx="3562350" cy="767000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UY" altLang="es-UY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419476" y="1254920"/>
            <a:ext cx="2052638" cy="3133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s-UY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s-UY" sz="24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DOCENTES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DIRECCIÓN, P.O.P.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ADSCRIPTOS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AUXILIARES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EQUIPOS TÉCNICOS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s-UY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197" name="Rectangle 7" descr="Vertical clara"/>
          <p:cNvSpPr>
            <a:spLocks noChangeArrowheads="1"/>
          </p:cNvSpPr>
          <p:nvPr/>
        </p:nvSpPr>
        <p:spPr bwMode="auto">
          <a:xfrm>
            <a:off x="6767513" y="714375"/>
            <a:ext cx="4321970" cy="767000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UY" altLang="es-UY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7091363" y="1578770"/>
            <a:ext cx="3998120" cy="1728788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DOCENTES + E. TÉCNICO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(Centro </a:t>
            </a:r>
            <a:r>
              <a:rPr kumimoji="0" lang="en-US" altLang="es-UY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Educativo</a:t>
            </a: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altLang="es-UY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Comunitario</a:t>
            </a: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ADOLESCENTE.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ADULTO REFERENTE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091363" y="3524251"/>
            <a:ext cx="1838325" cy="4643438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Identifica</a:t>
            </a:r>
            <a:endParaRPr kumimoji="0" lang="en-U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ción</a:t>
            </a:r>
            <a:endParaRPr kumimoji="0" lang="en-U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del </a:t>
            </a:r>
            <a:r>
              <a:rPr kumimoji="0" lang="en-US" altLang="es-UY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Adulto</a:t>
            </a: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altLang="es-UY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Referente</a:t>
            </a:r>
            <a:endParaRPr kumimoji="0" lang="en-U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Recabar</a:t>
            </a: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</a:t>
            </a:r>
            <a:r>
              <a:rPr kumimoji="0" lang="en-US" altLang="es-UY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información</a:t>
            </a:r>
            <a:endParaRPr kumimoji="0" lang="en-U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Evaluación</a:t>
            </a: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del </a:t>
            </a:r>
            <a:r>
              <a:rPr kumimoji="0" lang="en-US" altLang="es-UY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riesgo</a:t>
            </a:r>
            <a:endParaRPr kumimoji="0" lang="en-U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y </a:t>
            </a:r>
            <a:r>
              <a:rPr kumimoji="0" lang="en-US" altLang="es-UY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gravedad</a:t>
            </a:r>
            <a:endParaRPr kumimoji="0" lang="en-U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9251158" y="3738563"/>
            <a:ext cx="1726405" cy="109537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Existencia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 indicios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9251158" y="5143500"/>
            <a:ext cx="1728788" cy="109537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Situaciones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 requieren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ntervención</a:t>
            </a: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9251158" y="6438900"/>
            <a:ext cx="1728788" cy="134064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Sit</a:t>
            </a: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requieren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Interv</a:t>
            </a: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urgente</a:t>
            </a:r>
          </a:p>
        </p:txBody>
      </p:sp>
      <p:sp>
        <p:nvSpPr>
          <p:cNvPr id="8203" name="Rectangle 13" descr="Vertical clara"/>
          <p:cNvSpPr>
            <a:spLocks noChangeArrowheads="1"/>
          </p:cNvSpPr>
          <p:nvPr/>
        </p:nvSpPr>
        <p:spPr bwMode="auto">
          <a:xfrm>
            <a:off x="11520489" y="714375"/>
            <a:ext cx="3348038" cy="767000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UY" altLang="es-UY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4" name="Rectangle 14"/>
          <p:cNvSpPr>
            <a:spLocks noChangeArrowheads="1"/>
          </p:cNvSpPr>
          <p:nvPr/>
        </p:nvSpPr>
        <p:spPr bwMode="auto">
          <a:xfrm>
            <a:off x="11737183" y="1795463"/>
            <a:ext cx="2914650" cy="1514475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EQUIPO TÉCNICO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REDES COMUNITARIAS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ADULTO REFERENTE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ADOLESCENTE</a:t>
            </a:r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11737183" y="3414713"/>
            <a:ext cx="2378868" cy="1297783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es-UY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Trabajo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Familia - redes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es-UY" sz="18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11737183" y="4819650"/>
            <a:ext cx="2378868" cy="2269333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Diagnóstica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(MSP-MI-INAU)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Riesgo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Afectación</a:t>
            </a:r>
          </a:p>
        </p:txBody>
      </p:sp>
      <p:sp>
        <p:nvSpPr>
          <p:cNvPr id="8207" name="Rectangle 17"/>
          <p:cNvSpPr>
            <a:spLocks noChangeArrowheads="1"/>
          </p:cNvSpPr>
          <p:nvPr/>
        </p:nvSpPr>
        <p:spPr bwMode="auto">
          <a:xfrm>
            <a:off x="11737183" y="7303295"/>
            <a:ext cx="2376488" cy="97393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Denuncia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Peritaje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UY" altLang="es-UY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(MSP, MI, P. </a:t>
            </a:r>
            <a:r>
              <a:rPr kumimoji="0" lang="es-UY" altLang="es-UY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Jud</a:t>
            </a:r>
            <a:r>
              <a:rPr kumimoji="0" lang="es-UY" altLang="es-UY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s-ES" altLang="es-UY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8" name="Rectangle 18" descr="Vertical clara"/>
          <p:cNvSpPr>
            <a:spLocks noChangeArrowheads="1"/>
          </p:cNvSpPr>
          <p:nvPr/>
        </p:nvSpPr>
        <p:spPr bwMode="auto">
          <a:xfrm>
            <a:off x="2988470" y="8708233"/>
            <a:ext cx="11880055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UY" altLang="es-UY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9" name="Rectangle 19"/>
          <p:cNvSpPr>
            <a:spLocks noChangeArrowheads="1"/>
          </p:cNvSpPr>
          <p:nvPr/>
        </p:nvSpPr>
        <p:spPr bwMode="auto">
          <a:xfrm>
            <a:off x="3312320" y="9248776"/>
            <a:ext cx="11232355" cy="538163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es-UY" sz="1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UY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DOCENTES – ADOLESCENTE - FAMILIA – ALUMNOS – EQUIPO TÉCNICO – REDES COMUNITARIAS</a:t>
            </a:r>
            <a:r>
              <a:rPr kumimoji="0" lang="es-UY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s-E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es-U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3202783" y="714375"/>
            <a:ext cx="280749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1.DETECCIÓN</a:t>
            </a:r>
            <a:endParaRPr kumimoji="0" lang="es-ES" altLang="es-UY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7091363" y="714376"/>
            <a:ext cx="367427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UY" altLang="es-UY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APRECIACIÓN INICIAL/DIAGNÓSTICO</a:t>
            </a:r>
            <a:endParaRPr kumimoji="0" lang="es-ES" altLang="es-UY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11737183" y="714375"/>
            <a:ext cx="2807493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s-UY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MEDIDAS DE PROTECCIÓN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es-UY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4500563" y="8708233"/>
            <a:ext cx="993695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UY" altLang="es-UY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 SEGUIMIENTO Y APOYO/ESTRATEGIAS PEDAGÓGICAS.</a:t>
            </a:r>
            <a:endParaRPr kumimoji="0" lang="es-ES" altLang="es-UY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14" name="Rectangle 24"/>
          <p:cNvSpPr>
            <a:spLocks noChangeArrowheads="1"/>
          </p:cNvSpPr>
          <p:nvPr/>
        </p:nvSpPr>
        <p:spPr bwMode="auto">
          <a:xfrm>
            <a:off x="15192376" y="3738564"/>
            <a:ext cx="433388" cy="4643438"/>
          </a:xfrm>
          <a:prstGeom prst="rect">
            <a:avLst/>
          </a:prstGeom>
          <a:solidFill>
            <a:srgbClr val="DDDDDD"/>
          </a:solidFill>
          <a:ln w="317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es-UY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15" name="AutoShape 25"/>
          <p:cNvSpPr>
            <a:spLocks noChangeArrowheads="1"/>
          </p:cNvSpPr>
          <p:nvPr/>
        </p:nvSpPr>
        <p:spPr bwMode="auto">
          <a:xfrm>
            <a:off x="3419475" y="4495800"/>
            <a:ext cx="3131345" cy="3564733"/>
          </a:xfrm>
          <a:prstGeom prst="rightArrowCallout">
            <a:avLst>
              <a:gd name="adj1" fmla="val 28460"/>
              <a:gd name="adj2" fmla="val 28460"/>
              <a:gd name="adj3" fmla="val 16667"/>
              <a:gd name="adj4" fmla="val 6666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Identificación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Situación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Relato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Indicadores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es-UY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es-UY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Intervención Inicial</a:t>
            </a:r>
            <a:r>
              <a:rPr kumimoji="0" lang="es-ES" altLang="es-UY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216" name="Text Box 26"/>
          <p:cNvSpPr txBox="1">
            <a:spLocks noChangeArrowheads="1"/>
          </p:cNvSpPr>
          <p:nvPr/>
        </p:nvSpPr>
        <p:spPr bwMode="auto">
          <a:xfrm>
            <a:off x="5148263" y="5900739"/>
            <a:ext cx="140255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UY" altLang="es-UY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Informar a Dirección</a:t>
            </a:r>
            <a:endParaRPr kumimoji="0" lang="es-ES" altLang="es-UY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8217" name="AutoShape 27"/>
          <p:cNvCxnSpPr>
            <a:cxnSpLocks noChangeShapeType="1"/>
          </p:cNvCxnSpPr>
          <p:nvPr/>
        </p:nvCxnSpPr>
        <p:spPr bwMode="auto">
          <a:xfrm flipV="1">
            <a:off x="8927308" y="4279108"/>
            <a:ext cx="321468" cy="1559718"/>
          </a:xfrm>
          <a:prstGeom prst="bentConnector3">
            <a:avLst>
              <a:gd name="adj1" fmla="val 49630"/>
            </a:avLst>
          </a:prstGeom>
          <a:noFill/>
          <a:ln w="28575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8" name="AutoShape 28"/>
          <p:cNvCxnSpPr>
            <a:cxnSpLocks noChangeShapeType="1"/>
            <a:stCxn id="8199" idx="3"/>
            <a:endCxn id="8202" idx="1"/>
          </p:cNvCxnSpPr>
          <p:nvPr/>
        </p:nvCxnSpPr>
        <p:spPr bwMode="auto">
          <a:xfrm>
            <a:off x="8929688" y="5845970"/>
            <a:ext cx="321470" cy="1264443"/>
          </a:xfrm>
          <a:prstGeom prst="bentConnector3">
            <a:avLst>
              <a:gd name="adj1" fmla="val 49630"/>
            </a:avLst>
          </a:prstGeom>
          <a:noFill/>
          <a:ln w="28575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19" name="Line 29"/>
          <p:cNvSpPr>
            <a:spLocks noChangeShapeType="1"/>
          </p:cNvSpPr>
          <p:nvPr/>
        </p:nvSpPr>
        <p:spPr bwMode="auto">
          <a:xfrm>
            <a:off x="9144001" y="59007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UY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220" name="AutoShape 30"/>
          <p:cNvCxnSpPr>
            <a:cxnSpLocks noChangeShapeType="1"/>
          </p:cNvCxnSpPr>
          <p:nvPr/>
        </p:nvCxnSpPr>
        <p:spPr bwMode="auto">
          <a:xfrm flipV="1">
            <a:off x="14113670" y="4062413"/>
            <a:ext cx="2380" cy="3726658"/>
          </a:xfrm>
          <a:prstGeom prst="bent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21" name="Line 31"/>
          <p:cNvSpPr>
            <a:spLocks noChangeShapeType="1"/>
          </p:cNvSpPr>
          <p:nvPr/>
        </p:nvSpPr>
        <p:spPr bwMode="auto">
          <a:xfrm>
            <a:off x="14113670" y="5900738"/>
            <a:ext cx="75485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UY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22" name="AutoShape 32"/>
          <p:cNvSpPr>
            <a:spLocks noChangeArrowheads="1"/>
          </p:cNvSpPr>
          <p:nvPr/>
        </p:nvSpPr>
        <p:spPr bwMode="auto">
          <a:xfrm>
            <a:off x="4500563" y="8384383"/>
            <a:ext cx="540545" cy="3238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UY" altLang="es-UY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3" name="AutoShape 33"/>
          <p:cNvSpPr>
            <a:spLocks noChangeArrowheads="1"/>
          </p:cNvSpPr>
          <p:nvPr/>
        </p:nvSpPr>
        <p:spPr bwMode="auto">
          <a:xfrm>
            <a:off x="8820150" y="8384383"/>
            <a:ext cx="540545" cy="3238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UY" altLang="es-UY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4" name="AutoShape 34"/>
          <p:cNvSpPr>
            <a:spLocks noChangeArrowheads="1"/>
          </p:cNvSpPr>
          <p:nvPr/>
        </p:nvSpPr>
        <p:spPr bwMode="auto">
          <a:xfrm>
            <a:off x="12815888" y="8384383"/>
            <a:ext cx="540545" cy="3238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UY" altLang="es-UY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5" name="AutoShape 35"/>
          <p:cNvSpPr>
            <a:spLocks noChangeArrowheads="1"/>
          </p:cNvSpPr>
          <p:nvPr/>
        </p:nvSpPr>
        <p:spPr bwMode="auto">
          <a:xfrm>
            <a:off x="5903120" y="823913"/>
            <a:ext cx="1185863" cy="431008"/>
          </a:xfrm>
          <a:prstGeom prst="rightArrow">
            <a:avLst>
              <a:gd name="adj1" fmla="val 50000"/>
              <a:gd name="adj2" fmla="val 68784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UY" altLang="es-UY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6" name="AutoShape 36"/>
          <p:cNvSpPr>
            <a:spLocks noChangeArrowheads="1"/>
          </p:cNvSpPr>
          <p:nvPr/>
        </p:nvSpPr>
        <p:spPr bwMode="auto">
          <a:xfrm>
            <a:off x="10656095" y="823913"/>
            <a:ext cx="1188243" cy="431008"/>
          </a:xfrm>
          <a:prstGeom prst="rightArrow">
            <a:avLst>
              <a:gd name="adj1" fmla="val 50000"/>
              <a:gd name="adj2" fmla="val 68922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UY" altLang="es-UY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7" name="AutoShape 37"/>
          <p:cNvSpPr>
            <a:spLocks noChangeArrowheads="1"/>
          </p:cNvSpPr>
          <p:nvPr/>
        </p:nvSpPr>
        <p:spPr bwMode="auto">
          <a:xfrm>
            <a:off x="14437520" y="5684045"/>
            <a:ext cx="647700" cy="538163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UY" altLang="es-UY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8228" name="AutoShape 38"/>
          <p:cNvCxnSpPr>
            <a:cxnSpLocks noChangeShapeType="1"/>
          </p:cNvCxnSpPr>
          <p:nvPr/>
        </p:nvCxnSpPr>
        <p:spPr bwMode="auto">
          <a:xfrm>
            <a:off x="11087100" y="4279108"/>
            <a:ext cx="540545" cy="238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29" name="AutoShape 39"/>
          <p:cNvCxnSpPr>
            <a:cxnSpLocks noChangeShapeType="1"/>
          </p:cNvCxnSpPr>
          <p:nvPr/>
        </p:nvCxnSpPr>
        <p:spPr bwMode="auto">
          <a:xfrm>
            <a:off x="11087100" y="6007895"/>
            <a:ext cx="540545" cy="238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30" name="AutoShape 40"/>
          <p:cNvCxnSpPr>
            <a:cxnSpLocks noChangeShapeType="1"/>
          </p:cNvCxnSpPr>
          <p:nvPr/>
        </p:nvCxnSpPr>
        <p:spPr bwMode="auto">
          <a:xfrm>
            <a:off x="11087100" y="7412833"/>
            <a:ext cx="540545" cy="238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6405" y="3241360"/>
            <a:ext cx="3647139" cy="5152308"/>
          </a:xfrm>
          <a:custGeom>
            <a:avLst/>
            <a:gdLst/>
            <a:ahLst/>
            <a:cxnLst/>
            <a:rect l="l" t="t" r="r" b="b"/>
            <a:pathLst>
              <a:path w="3647139" h="5152308">
                <a:moveTo>
                  <a:pt x="0" y="0"/>
                </a:moveTo>
                <a:lnTo>
                  <a:pt x="3647140" y="0"/>
                </a:lnTo>
                <a:lnTo>
                  <a:pt x="3647140" y="5152308"/>
                </a:lnTo>
                <a:lnTo>
                  <a:pt x="0" y="5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U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10224" y="46041"/>
            <a:ext cx="18288000" cy="31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Protocolo de Acoso Sexual Codicen 35/2025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544085"/>
            <a:ext cx="18288000" cy="3508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Líneas de acción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Personas comprendidas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Ingegración de la Comisión y alcance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Medidas de Protección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Prevención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2126309" y="2126307"/>
            <a:ext cx="10313727" cy="6061116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-237743" y="3990710"/>
            <a:ext cx="6533391" cy="6057905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-1771323" y="2457128"/>
            <a:ext cx="10286358" cy="5372102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6097846">
            <a:off x="-1121033" y="1801968"/>
            <a:ext cx="7212453" cy="6132999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061" y="4150659"/>
            <a:ext cx="4321242" cy="4607859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Protocolo Acoso Laboral  ANEP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b="7219"/>
          <a:stretch>
            <a:fillRect/>
          </a:stretch>
        </p:blipFill>
        <p:spPr>
          <a:xfrm>
            <a:off x="6753642" y="1505754"/>
            <a:ext cx="10838622" cy="72754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99413" y="1019596"/>
            <a:ext cx="6257991" cy="56048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"Guía de Promoción de Salud y Prevención de Conductas Suicidas. Orientaciones para las instituciones educativas" elaborada por el Grupo de Trabajo sobre Salud Mental que funciona en la Administración Nacional de Educación Pública (ANEP).</a:t>
            </a:r>
          </a:p>
        </p:txBody>
      </p:sp>
      <p:grpSp>
        <p:nvGrpSpPr>
          <p:cNvPr id="36" name="Group 35"/>
          <p:cNvGrpSpPr>
            <a:grpSpLocks noGrp="1" noUngrp="1" noRot="1" noChangeAspect="1" noMove="1" noResize="1"/>
          </p:cNvGrpSpPr>
          <p:nvPr/>
        </p:nvGrpSpPr>
        <p:grpSpPr>
          <a:xfrm>
            <a:off x="14124648" y="1"/>
            <a:ext cx="3669576" cy="5777808"/>
            <a:chOff x="329184" y="1"/>
            <a:chExt cx="524256" cy="5777808"/>
          </a:xfrm>
        </p:grpSpPr>
        <p:cxnSp>
          <p:nvCxnSpPr>
            <p:cNvPr id="31" name="Straight Connector 36"/>
            <p:cNvCxnSpPr/>
            <p:nvPr/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79897" y="403986"/>
            <a:ext cx="9175168" cy="9313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nterfaz de usuario gráfica, Sitio web&#10;&#10;El contenido generado por IA puede ser incorrecto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180" y="836040"/>
            <a:ext cx="5694601" cy="84490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9272" y="0"/>
            <a:ext cx="6825969" cy="8687755"/>
            <a:chOff x="0" y="0"/>
            <a:chExt cx="1797786" cy="22881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7786" cy="2288133"/>
            </a:xfrm>
            <a:custGeom>
              <a:avLst/>
              <a:gdLst/>
              <a:ahLst/>
              <a:cxnLst/>
              <a:rect l="l" t="t" r="r" b="b"/>
              <a:pathLst>
                <a:path w="1797786" h="2288133">
                  <a:moveTo>
                    <a:pt x="0" y="0"/>
                  </a:moveTo>
                  <a:lnTo>
                    <a:pt x="1797786" y="0"/>
                  </a:lnTo>
                  <a:lnTo>
                    <a:pt x="1797786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UY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97786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4102162"/>
            <a:ext cx="7653717" cy="3231842"/>
          </a:xfrm>
          <a:custGeom>
            <a:avLst/>
            <a:gdLst/>
            <a:ahLst/>
            <a:cxnLst/>
            <a:rect l="l" t="t" r="r" b="b"/>
            <a:pathLst>
              <a:path w="7653717" h="3231842">
                <a:moveTo>
                  <a:pt x="0" y="0"/>
                </a:moveTo>
                <a:lnTo>
                  <a:pt x="7653717" y="0"/>
                </a:lnTo>
                <a:lnTo>
                  <a:pt x="7653717" y="3231843"/>
                </a:lnTo>
                <a:lnTo>
                  <a:pt x="0" y="32318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73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U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98167" y="1668297"/>
            <a:ext cx="5148821" cy="183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265" b="1" i="0" u="none" strike="noStrike" kern="1200" cap="none" spc="0" normalizeH="0" baseline="0" noProof="0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Recursos institucionales</a:t>
            </a:r>
          </a:p>
        </p:txBody>
      </p:sp>
      <p:graphicFrame>
        <p:nvGraphicFramePr>
          <p:cNvPr id="9" name="TextBox 7"/>
          <p:cNvGraphicFramePr/>
          <p:nvPr/>
        </p:nvGraphicFramePr>
        <p:xfrm>
          <a:off x="7946988" y="240610"/>
          <a:ext cx="9838187" cy="1083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CD7BE-8E86-31A8-49AA-AA4212BB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1409700"/>
            <a:ext cx="17032287" cy="8229600"/>
          </a:xfrm>
        </p:spPr>
        <p:txBody>
          <a:bodyPr>
            <a:normAutofit fontScale="90000"/>
          </a:bodyPr>
          <a:lstStyle/>
          <a:p>
            <a:r>
              <a:rPr lang="es-UY" dirty="0" err="1"/>
              <a:t>Linea</a:t>
            </a:r>
            <a:r>
              <a:rPr lang="es-UY" dirty="0"/>
              <a:t> azul de </a:t>
            </a:r>
            <a:r>
              <a:rPr lang="es-UY" dirty="0" err="1"/>
              <a:t>inau</a:t>
            </a:r>
            <a:r>
              <a:rPr lang="es-UY" dirty="0"/>
              <a:t>: 08005050  </a:t>
            </a:r>
            <a:r>
              <a:rPr lang="es-UY" u="sng" dirty="0">
                <a:latin typeface="Agrandir" panose="00000500000000000000"/>
                <a:hlinkClick r:id="rId2"/>
              </a:rPr>
              <a:t>REGIONALCENTRO@INAU.GUB.UY</a:t>
            </a:r>
            <a:br>
              <a:rPr lang="es-UY" u="sng" dirty="0">
                <a:latin typeface="Agrandir" panose="00000500000000000000"/>
              </a:rPr>
            </a:br>
            <a:r>
              <a:rPr lang="es-UY" dirty="0">
                <a:latin typeface="Agrandir" panose="00000500000000000000"/>
              </a:rPr>
              <a:t>Centro local B: 29030238 </a:t>
            </a:r>
            <a:r>
              <a:rPr lang="es-UY" u="sng" dirty="0">
                <a:solidFill>
                  <a:schemeClr val="tx2"/>
                </a:solidFill>
                <a:latin typeface="Agrandir" panose="00000500000000000000"/>
              </a:rPr>
              <a:t>centroreferencialocalb@inau.gub.uy </a:t>
            </a:r>
            <a:br>
              <a:rPr lang="es-UY" u="sng" dirty="0">
                <a:latin typeface="Agrandir" panose="00000500000000000000"/>
              </a:rPr>
            </a:br>
            <a:br>
              <a:rPr lang="es-UY" u="sng" dirty="0"/>
            </a:br>
            <a:r>
              <a:rPr lang="es-UY" u="sng" dirty="0"/>
              <a:t>INMUJERES: </a:t>
            </a:r>
            <a:r>
              <a:rPr lang="es-UY" dirty="0"/>
              <a:t> 08007278</a:t>
            </a:r>
            <a:br>
              <a:rPr lang="es-UY" dirty="0"/>
            </a:br>
            <a:br>
              <a:rPr lang="es-UY" dirty="0"/>
            </a:br>
            <a:r>
              <a:rPr lang="es-UY" u="sng" dirty="0"/>
              <a:t>SERVICIO DE ATENCIÓN A VÍCTIMAS: 0800 4141</a:t>
            </a:r>
            <a:br>
              <a:rPr lang="es-UY" u="sng" dirty="0"/>
            </a:br>
            <a:br>
              <a:rPr lang="es-UY" u="sng" dirty="0"/>
            </a:br>
            <a:r>
              <a:rPr lang="es-UY" dirty="0"/>
              <a:t>Unidades  especializadas en violencia doméstica y de género:</a:t>
            </a:r>
            <a:br>
              <a:rPr lang="es-UY" dirty="0"/>
            </a:br>
            <a:r>
              <a:rPr lang="es-UY" sz="3200" b="0" dirty="0"/>
              <a:t> Central : 20302732</a:t>
            </a:r>
            <a:br>
              <a:rPr lang="es-UY" sz="3200" b="0" dirty="0"/>
            </a:br>
            <a:br>
              <a:rPr lang="es-UY" sz="3200" b="0" dirty="0"/>
            </a:br>
            <a:r>
              <a:rPr lang="es-UY" sz="3200" b="0" dirty="0"/>
              <a:t>1) Mendoza 5722 esquina Paso del Andaluz  contacto: 2030 </a:t>
            </a:r>
            <a:r>
              <a:rPr lang="es-UY" sz="3200" b="0" dirty="0" err="1"/>
              <a:t>int</a:t>
            </a:r>
            <a:r>
              <a:rPr lang="es-UY" sz="3200" b="0" dirty="0"/>
              <a:t> 2794  0 3040</a:t>
            </a:r>
            <a:br>
              <a:rPr lang="es-UY" sz="3200" b="0" dirty="0"/>
            </a:br>
            <a:r>
              <a:rPr lang="es-UY" sz="3200" b="0" dirty="0"/>
              <a:t>2) San José  1126 y Héctor Gutiérrez </a:t>
            </a:r>
            <a:r>
              <a:rPr lang="es-UY" sz="3200" b="0" dirty="0" err="1"/>
              <a:t>ruiz</a:t>
            </a:r>
            <a:r>
              <a:rPr lang="es-UY" sz="3200" b="0" dirty="0"/>
              <a:t>. Contacto 2030 </a:t>
            </a:r>
            <a:r>
              <a:rPr lang="es-UY" sz="3200" b="0" dirty="0" err="1"/>
              <a:t>int</a:t>
            </a:r>
            <a:r>
              <a:rPr lang="es-UY" sz="3200" b="0" dirty="0"/>
              <a:t> 2779 o 2783</a:t>
            </a:r>
            <a:br>
              <a:rPr lang="es-UY" sz="3200" b="0" dirty="0"/>
            </a:br>
            <a:r>
              <a:rPr lang="es-UY" sz="3200" b="0" dirty="0"/>
              <a:t>3) Luis Batlle berres 6527 contacto 2030 </a:t>
            </a:r>
            <a:r>
              <a:rPr lang="es-UY" sz="3200" b="0" dirty="0" err="1"/>
              <a:t>int</a:t>
            </a:r>
            <a:r>
              <a:rPr lang="es-UY" sz="3200" b="0" dirty="0"/>
              <a:t> 2792</a:t>
            </a:r>
            <a:br>
              <a:rPr lang="es-UY" sz="3200" b="0" dirty="0"/>
            </a:br>
            <a:r>
              <a:rPr lang="es-UY" sz="3200" b="0" dirty="0"/>
              <a:t>4) Soriano 1046   contacto 29003414</a:t>
            </a:r>
            <a:br>
              <a:rPr lang="es-UY" sz="3200" b="0" dirty="0"/>
            </a:br>
            <a:r>
              <a:rPr lang="es-UY" sz="3200" b="0" dirty="0"/>
              <a:t>5) Carlos ma. Ramírez 1271 contacto 22034000</a:t>
            </a:r>
            <a:endParaRPr lang="es-UY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2EF609-86F0-9AC5-A0D4-0F6BAB018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342901"/>
            <a:ext cx="16041687" cy="609599"/>
          </a:xfrm>
        </p:spPr>
        <p:txBody>
          <a:bodyPr>
            <a:normAutofit/>
          </a:bodyPr>
          <a:lstStyle/>
          <a:p>
            <a:pPr algn="ctr"/>
            <a:r>
              <a:rPr lang="es-UY" sz="3200" b="1" dirty="0">
                <a:solidFill>
                  <a:schemeClr val="tx1"/>
                </a:solidFill>
                <a:latin typeface="+mj-lt"/>
              </a:rPr>
              <a:t>REDES PARA TRABAJAR EN SITUACIONES DE VIOLENCIA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57301" y="547687"/>
            <a:ext cx="5724143" cy="2907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4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Open Sans Bold" panose="020B0806030504020204"/>
              </a:rPr>
              <a:t>Cultura </a:t>
            </a:r>
            <a:r>
              <a:rPr lang="en-US" sz="4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Open Sans Bold" panose="020B0806030504020204"/>
              </a:rPr>
              <a:t>Institucional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 Bold" panose="020B0806030504020204"/>
              </a:rPr>
              <a:t>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72" y="3162301"/>
            <a:ext cx="8072628" cy="599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600" b="1" i="0" u="none" strike="noStrike" cap="none" spc="-139" normalizeH="0" baseline="0" noProof="0" dirty="0" err="1">
                <a:ln>
                  <a:noFill/>
                </a:ln>
                <a:effectLst/>
                <a:uLnTx/>
                <a:uFillTx/>
                <a:sym typeface="Montaser Arabic Light" panose="00000400000000000000"/>
              </a:rPr>
              <a:t>Cómo</a:t>
            </a:r>
            <a:r>
              <a:rPr kumimoji="0" lang="en-US" sz="3600" b="1" i="0" u="none" strike="noStrike" cap="none" spc="-139" normalizeH="0" baseline="0" noProof="0" dirty="0">
                <a:ln>
                  <a:noFill/>
                </a:ln>
                <a:effectLst/>
                <a:uLnTx/>
                <a:uFillTx/>
                <a:sym typeface="Montaser Arabic Light" panose="00000400000000000000"/>
              </a:rPr>
              <a:t> </a:t>
            </a:r>
            <a:r>
              <a:rPr kumimoji="0" lang="en-US" sz="3600" b="1" i="0" u="none" strike="noStrike" cap="none" spc="-139" normalizeH="0" baseline="0" noProof="0" dirty="0" err="1">
                <a:ln>
                  <a:noFill/>
                </a:ln>
                <a:effectLst/>
                <a:uLnTx/>
                <a:uFillTx/>
                <a:sym typeface="Montaser Arabic Light" panose="00000400000000000000"/>
              </a:rPr>
              <a:t>responde</a:t>
            </a:r>
            <a:r>
              <a:rPr kumimoji="0" lang="en-US" sz="3600" b="1" i="0" u="none" strike="noStrike" cap="none" spc="-139" normalizeH="0" baseline="0" noProof="0" dirty="0">
                <a:ln>
                  <a:noFill/>
                </a:ln>
                <a:effectLst/>
                <a:uLnTx/>
                <a:uFillTx/>
                <a:sym typeface="Montaser Arabic Light" panose="00000400000000000000"/>
              </a:rPr>
              <a:t> la Institución  ante </a:t>
            </a:r>
            <a:r>
              <a:rPr kumimoji="0" lang="en-US" sz="3600" b="1" i="0" u="none" strike="noStrike" cap="none" spc="-139" normalizeH="0" baseline="0" noProof="0" dirty="0" err="1">
                <a:ln>
                  <a:noFill/>
                </a:ln>
                <a:effectLst/>
                <a:uLnTx/>
                <a:uFillTx/>
                <a:sym typeface="Montaser Arabic Light" panose="00000400000000000000"/>
              </a:rPr>
              <a:t>los</a:t>
            </a:r>
            <a:r>
              <a:rPr kumimoji="0" lang="en-US" sz="3600" b="1" i="0" u="none" strike="noStrike" cap="none" spc="-139" normalizeH="0" baseline="0" noProof="0" dirty="0">
                <a:ln>
                  <a:noFill/>
                </a:ln>
                <a:effectLst/>
                <a:uLnTx/>
                <a:uFillTx/>
                <a:sym typeface="Montaser Arabic Light" panose="00000400000000000000"/>
              </a:rPr>
              <a:t> </a:t>
            </a:r>
            <a:r>
              <a:rPr kumimoji="0" lang="en-US" sz="3600" b="1" i="0" u="none" strike="noStrike" cap="none" spc="-139" normalizeH="0" baseline="0" noProof="0" dirty="0" err="1">
                <a:ln>
                  <a:noFill/>
                </a:ln>
                <a:effectLst/>
                <a:uLnTx/>
                <a:uFillTx/>
                <a:sym typeface="Montaser Arabic Light" panose="00000400000000000000"/>
              </a:rPr>
              <a:t>hechos</a:t>
            </a:r>
            <a:r>
              <a:rPr kumimoji="0" lang="en-US" sz="3600" b="1" i="0" u="none" strike="noStrike" cap="none" spc="-139" normalizeH="0" baseline="0" noProof="0" dirty="0">
                <a:ln>
                  <a:noFill/>
                </a:ln>
                <a:effectLst/>
                <a:uLnTx/>
                <a:uFillTx/>
                <a:sym typeface="Montaser Arabic Light" panose="00000400000000000000"/>
              </a:rPr>
              <a:t> de </a:t>
            </a:r>
            <a:r>
              <a:rPr kumimoji="0" lang="en-US" sz="3600" b="1" i="0" u="none" strike="noStrike" cap="none" spc="-139" normalizeH="0" baseline="0" noProof="0" dirty="0" err="1">
                <a:ln>
                  <a:noFill/>
                </a:ln>
                <a:effectLst/>
                <a:uLnTx/>
                <a:uFillTx/>
                <a:sym typeface="Montaser Arabic Light" panose="00000400000000000000"/>
              </a:rPr>
              <a:t>violencia</a:t>
            </a:r>
            <a:r>
              <a:rPr kumimoji="0" lang="en-US" sz="3600" b="1" i="0" u="none" strike="noStrike" cap="none" spc="-139" normalizeH="0" baseline="0" noProof="0" dirty="0">
                <a:ln>
                  <a:noFill/>
                </a:ln>
                <a:effectLst/>
                <a:uLnTx/>
                <a:uFillTx/>
                <a:sym typeface="Montaser Arabic Light" panose="00000400000000000000"/>
              </a:rPr>
              <a:t>?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3600" b="1" spc="-139" dirty="0">
              <a:sym typeface="Montaser Arabic Light" panose="00000400000000000000"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600" b="1" i="0" u="none" strike="noStrike" cap="none" spc="-139" normalizeH="0" baseline="0" noProof="0" dirty="0">
                <a:ln>
                  <a:noFill/>
                </a:ln>
                <a:effectLst/>
                <a:uLnTx/>
                <a:uFillTx/>
                <a:sym typeface="Montaser Arabic Light" panose="00000400000000000000"/>
              </a:rPr>
              <a:t>R</a:t>
            </a:r>
            <a:r>
              <a:rPr lang="en-US" sz="3600" b="1" spc="-139" dirty="0" err="1">
                <a:sym typeface="Montaser Arabic Light" panose="00000400000000000000"/>
              </a:rPr>
              <a:t>ígida</a:t>
            </a:r>
            <a:r>
              <a:rPr lang="en-US" sz="3600" b="1" spc="-139" dirty="0">
                <a:sym typeface="Montaser Arabic Light" panose="00000400000000000000"/>
              </a:rPr>
              <a:t> </a:t>
            </a:r>
            <a:r>
              <a:rPr lang="en-US" sz="3600" b="1" spc="-139" dirty="0" err="1">
                <a:sym typeface="Montaser Arabic Light" panose="00000400000000000000"/>
              </a:rPr>
              <a:t>Autoritaria</a:t>
            </a:r>
            <a:r>
              <a:rPr lang="en-US" sz="3600" b="1" spc="-139" dirty="0">
                <a:sym typeface="Montaser Arabic Light" panose="00000400000000000000"/>
              </a:rPr>
              <a:t>?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600" b="1" i="0" u="none" strike="noStrike" cap="none" spc="-139" normalizeH="0" baseline="0" noProof="0" dirty="0">
              <a:ln>
                <a:noFill/>
              </a:ln>
              <a:effectLst/>
              <a:uLnTx/>
              <a:uFillTx/>
              <a:sym typeface="Montaser Arabic Light" panose="00000400000000000000"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600" b="1" spc="-139" dirty="0">
                <a:sym typeface="Montaser Arabic Light" panose="00000400000000000000"/>
              </a:rPr>
              <a:t>Sistemas que </a:t>
            </a:r>
            <a:r>
              <a:rPr lang="en-US" sz="3600" b="1" spc="-139" dirty="0" err="1">
                <a:sym typeface="Montaser Arabic Light" panose="00000400000000000000"/>
              </a:rPr>
              <a:t>silencian</a:t>
            </a:r>
            <a:r>
              <a:rPr lang="en-US" sz="3600" b="1" spc="-139" dirty="0">
                <a:sym typeface="Montaser Arabic Light" panose="00000400000000000000"/>
              </a:rPr>
              <a:t> las </a:t>
            </a:r>
            <a:r>
              <a:rPr lang="en-US" sz="3600" b="1" spc="-139" dirty="0" err="1">
                <a:sym typeface="Montaser Arabic Light" panose="00000400000000000000"/>
              </a:rPr>
              <a:t>denuncias</a:t>
            </a:r>
            <a:r>
              <a:rPr lang="en-US" sz="3600" b="1" spc="-139" dirty="0">
                <a:sym typeface="Montaser Arabic Light" panose="00000400000000000000"/>
              </a:rPr>
              <a:t>?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600" b="1" i="0" u="none" strike="noStrike" cap="none" spc="-139" normalizeH="0" baseline="0" noProof="0" dirty="0">
              <a:ln>
                <a:noFill/>
              </a:ln>
              <a:effectLst/>
              <a:uLnTx/>
              <a:uFillTx/>
              <a:sym typeface="Montaser Arabic Light" panose="00000400000000000000"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600" b="1" spc="-139" dirty="0" err="1">
                <a:sym typeface="Montaser Arabic Light" panose="00000400000000000000"/>
              </a:rPr>
              <a:t>Deshumanización</a:t>
            </a:r>
            <a:r>
              <a:rPr lang="en-US" sz="3600" b="1" spc="-139" dirty="0">
                <a:sym typeface="Montaser Arabic Light" panose="00000400000000000000"/>
              </a:rPr>
              <a:t> </a:t>
            </a:r>
            <a:r>
              <a:rPr lang="en-US" sz="3600" b="1" spc="-139" dirty="0" err="1">
                <a:sym typeface="Montaser Arabic Light" panose="00000400000000000000"/>
              </a:rPr>
              <a:t>sistemática</a:t>
            </a:r>
            <a:r>
              <a:rPr lang="en-US" sz="3600" b="1" spc="-139" dirty="0">
                <a:sym typeface="Montaser Arabic Light" panose="00000400000000000000"/>
              </a:rPr>
              <a:t>?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600" b="1" i="0" u="none" strike="noStrike" cap="none" spc="-139" normalizeH="0" baseline="0" noProof="0" dirty="0">
              <a:ln>
                <a:noFill/>
              </a:ln>
              <a:effectLst/>
              <a:uLnTx/>
              <a:uFillTx/>
              <a:sym typeface="Montaser Arabic Light" panose="00000400000000000000"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600" b="1" i="0" u="none" strike="noStrike" cap="none" spc="-139" normalizeH="0" baseline="0" noProof="0" dirty="0">
                <a:ln>
                  <a:noFill/>
                </a:ln>
                <a:effectLst/>
                <a:uLnTx/>
                <a:uFillTx/>
                <a:sym typeface="Montaser Arabic Light" panose="00000400000000000000"/>
              </a:rPr>
              <a:t>Falta de </a:t>
            </a:r>
            <a:r>
              <a:rPr kumimoji="0" lang="en-US" sz="3600" b="1" i="0" u="none" strike="noStrike" cap="none" spc="-139" normalizeH="0" baseline="0" noProof="0" dirty="0" err="1">
                <a:ln>
                  <a:noFill/>
                </a:ln>
                <a:effectLst/>
                <a:uLnTx/>
                <a:uFillTx/>
                <a:sym typeface="Montaser Arabic Light" panose="00000400000000000000"/>
              </a:rPr>
              <a:t>información</a:t>
            </a:r>
            <a:r>
              <a:rPr kumimoji="0" lang="en-US" sz="3600" b="1" i="0" u="none" strike="noStrike" cap="none" spc="-139" normalizeH="0" baseline="0" noProof="0" dirty="0">
                <a:ln>
                  <a:noFill/>
                </a:ln>
                <a:effectLst/>
                <a:uLnTx/>
                <a:uFillTx/>
                <a:sym typeface="Montaser Arabic Light" panose="00000400000000000000"/>
              </a:rPr>
              <a:t> </a:t>
            </a:r>
            <a:r>
              <a:rPr lang="en-US" sz="3600" b="1" spc="-139" dirty="0">
                <a:sym typeface="Montaser Arabic Light" panose="00000400000000000000"/>
              </a:rPr>
              <a:t>y </a:t>
            </a:r>
            <a:r>
              <a:rPr lang="en-US" sz="3600" b="1" spc="-139" dirty="0" err="1">
                <a:sym typeface="Montaser Arabic Light" panose="00000400000000000000"/>
              </a:rPr>
              <a:t>desconocimiento</a:t>
            </a:r>
            <a:r>
              <a:rPr lang="en-US" sz="3600" b="1" spc="-139" dirty="0">
                <a:sym typeface="Montaser Arabic Light" panose="00000400000000000000"/>
              </a:rPr>
              <a:t> de  </a:t>
            </a:r>
            <a:r>
              <a:rPr lang="en-US" sz="3600" b="1" spc="-139" dirty="0" err="1">
                <a:sym typeface="Montaser Arabic Light" panose="00000400000000000000"/>
              </a:rPr>
              <a:t>los</a:t>
            </a:r>
            <a:r>
              <a:rPr lang="en-US" sz="3600" b="1" spc="-139" dirty="0">
                <a:sym typeface="Montaser Arabic Light" panose="00000400000000000000"/>
              </a:rPr>
              <a:t> </a:t>
            </a:r>
            <a:r>
              <a:rPr lang="en-US" sz="3600" b="1" spc="-139" dirty="0" err="1">
                <a:sym typeface="Montaser Arabic Light" panose="00000400000000000000"/>
              </a:rPr>
              <a:t>mecanismos</a:t>
            </a:r>
            <a:r>
              <a:rPr lang="en-US" sz="3600" b="1" spc="-139" dirty="0">
                <a:sym typeface="Montaser Arabic Light" panose="00000400000000000000"/>
              </a:rPr>
              <a:t> para </a:t>
            </a:r>
            <a:r>
              <a:rPr lang="en-US" sz="3600" b="1" spc="-139" dirty="0" err="1">
                <a:sym typeface="Montaser Arabic Light" panose="00000400000000000000"/>
              </a:rPr>
              <a:t>denunciar</a:t>
            </a:r>
            <a:r>
              <a:rPr lang="en-US" sz="3600" b="1" spc="-139" dirty="0">
                <a:sym typeface="Montaser Arabic Light" panose="00000400000000000000"/>
              </a:rPr>
              <a:t>?</a:t>
            </a:r>
            <a:endParaRPr kumimoji="0" lang="en-US" sz="3600" b="1" i="0" u="none" strike="noStrike" cap="none" spc="-139" normalizeH="0" baseline="0" noProof="0" dirty="0">
              <a:ln>
                <a:noFill/>
              </a:ln>
              <a:effectLst/>
              <a:uLnTx/>
              <a:uFillTx/>
              <a:sym typeface="Montaser Arabic Light" panose="0000040000000000000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rcRect t="49308" r="-4" b="-4"/>
          <a:stretch>
            <a:fillRect/>
          </a:stretch>
        </p:blipFill>
        <p:spPr>
          <a:xfrm>
            <a:off x="7356474" y="-6"/>
            <a:ext cx="10931526" cy="5541558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rcRect t="28075" r="1" b="2279"/>
          <a:stretch>
            <a:fillRect/>
          </a:stretch>
        </p:blipFill>
        <p:spPr>
          <a:xfrm>
            <a:off x="8305800" y="5704441"/>
            <a:ext cx="9992863" cy="4582565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20949" y="7713751"/>
            <a:ext cx="6926816" cy="692681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35C4"/>
            </a:solidFill>
          </p:spPr>
          <p:txBody>
            <a:bodyPr/>
            <a:lstStyle/>
            <a:p>
              <a:endParaRPr lang="es-U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74842" y="1199781"/>
            <a:ext cx="15550277" cy="8844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5"/>
              </a:lnSpc>
            </a:pPr>
            <a:r>
              <a:rPr lang="en-US" sz="37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Ansiedad</a:t>
            </a:r>
            <a:r>
              <a:rPr lang="en-US" sz="3730" b="1" dirty="0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y </a:t>
            </a:r>
            <a:r>
              <a:rPr lang="en-US" sz="37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estrés</a:t>
            </a:r>
            <a:endParaRPr lang="en-US" sz="3730" b="1" dirty="0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5225"/>
              </a:lnSpc>
            </a:pPr>
            <a:r>
              <a:rPr lang="en-US" sz="3730" b="1" dirty="0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</a:t>
            </a:r>
            <a:r>
              <a:rPr lang="en-US" sz="37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postraumático</a:t>
            </a:r>
            <a:endParaRPr lang="en-US" sz="3730" b="1" dirty="0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5225"/>
              </a:lnSpc>
            </a:pPr>
            <a:r>
              <a:rPr lang="en-US" sz="37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Depresión</a:t>
            </a:r>
            <a:endParaRPr lang="en-US" sz="3730" b="1" dirty="0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5225"/>
              </a:lnSpc>
            </a:pPr>
            <a:r>
              <a:rPr lang="en-US" sz="3730" b="1" dirty="0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Baja </a:t>
            </a:r>
            <a:r>
              <a:rPr lang="en-US" sz="37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autoestima</a:t>
            </a:r>
            <a:endParaRPr lang="en-US" sz="3730" b="1" dirty="0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5225"/>
              </a:lnSpc>
            </a:pPr>
            <a:r>
              <a:rPr lang="en-US" sz="3730" b="1" dirty="0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Culpa y </a:t>
            </a:r>
            <a:r>
              <a:rPr lang="en-US" sz="37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Vergüenza</a:t>
            </a:r>
            <a:endParaRPr lang="en-US" sz="3730" b="1" dirty="0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5225"/>
              </a:lnSpc>
            </a:pPr>
            <a:r>
              <a:rPr lang="en-US" sz="37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Alteraciones</a:t>
            </a:r>
            <a:r>
              <a:rPr lang="en-US" sz="3730" b="1" dirty="0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</a:t>
            </a:r>
            <a:r>
              <a:rPr lang="en-US" sz="37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en</a:t>
            </a:r>
            <a:r>
              <a:rPr lang="en-US" sz="3730" b="1" dirty="0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</a:t>
            </a:r>
            <a:r>
              <a:rPr lang="en-US" sz="37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los</a:t>
            </a:r>
            <a:r>
              <a:rPr lang="en-US" sz="3730" b="1" dirty="0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</a:t>
            </a:r>
            <a:r>
              <a:rPr lang="en-US" sz="37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vínculos</a:t>
            </a:r>
            <a:r>
              <a:rPr lang="en-US" sz="3730" b="1" dirty="0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</a:t>
            </a:r>
          </a:p>
          <a:p>
            <a:pPr algn="ctr">
              <a:lnSpc>
                <a:spcPts val="5225"/>
              </a:lnSpc>
            </a:pPr>
            <a:r>
              <a:rPr lang="en-US" sz="37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Pérdida</a:t>
            </a:r>
            <a:r>
              <a:rPr lang="en-US" sz="3730" b="1" dirty="0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de </a:t>
            </a:r>
            <a:r>
              <a:rPr lang="en-US" sz="37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confianza</a:t>
            </a:r>
            <a:endParaRPr lang="en-US" sz="3730" b="1" dirty="0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4525"/>
              </a:lnSpc>
            </a:pPr>
            <a:r>
              <a:rPr lang="en-US" sz="32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Aislamiento</a:t>
            </a:r>
            <a:endParaRPr lang="en-US" sz="3230" b="1" dirty="0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4525"/>
              </a:lnSpc>
            </a:pPr>
            <a:r>
              <a:rPr lang="en-US" sz="32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Dificultades</a:t>
            </a:r>
            <a:r>
              <a:rPr lang="en-US" sz="3230" b="1" dirty="0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de </a:t>
            </a:r>
            <a:r>
              <a:rPr lang="en-US" sz="32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atención</a:t>
            </a:r>
            <a:r>
              <a:rPr lang="en-US" sz="3230" b="1" dirty="0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y </a:t>
            </a:r>
            <a:r>
              <a:rPr lang="en-US" sz="32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concentración</a:t>
            </a:r>
            <a:endParaRPr lang="en-US" sz="3230" b="1" dirty="0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4525"/>
              </a:lnSpc>
            </a:pPr>
            <a:r>
              <a:rPr lang="en-US" sz="32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Conductas</a:t>
            </a:r>
            <a:r>
              <a:rPr lang="en-US" sz="3230" b="1" dirty="0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de </a:t>
            </a:r>
            <a:r>
              <a:rPr lang="en-US" sz="32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riesgo</a:t>
            </a:r>
            <a:endParaRPr lang="en-US" sz="3230" b="1" dirty="0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5505"/>
              </a:lnSpc>
            </a:pPr>
            <a:r>
              <a:rPr lang="en-US" sz="39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Enfermedades</a:t>
            </a:r>
            <a:r>
              <a:rPr lang="en-US" sz="3930" b="1" dirty="0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</a:t>
            </a:r>
            <a:r>
              <a:rPr lang="en-US" sz="39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Psicosomáticas</a:t>
            </a:r>
            <a:endParaRPr lang="en-US" sz="3930" b="1" dirty="0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5505"/>
              </a:lnSpc>
            </a:pPr>
            <a:r>
              <a:rPr lang="en-US" sz="39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Trastornos</a:t>
            </a:r>
            <a:r>
              <a:rPr lang="en-US" sz="3930" b="1" dirty="0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del </a:t>
            </a:r>
            <a:r>
              <a:rPr lang="en-US" sz="3930" b="1" dirty="0" err="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sueño</a:t>
            </a:r>
            <a:endParaRPr lang="en-US" sz="3930" b="1" dirty="0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9420"/>
              </a:lnSpc>
            </a:pPr>
            <a:r>
              <a:rPr lang="en-US" sz="3930" b="1" dirty="0" err="1">
                <a:solidFill>
                  <a:srgbClr val="FF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Revictimización</a:t>
            </a:r>
            <a:endParaRPr lang="en-US" sz="3930" b="1" dirty="0">
              <a:solidFill>
                <a:srgbClr val="FF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746399"/>
            <a:ext cx="6949684" cy="7867096"/>
          </a:xfrm>
          <a:custGeom>
            <a:avLst/>
            <a:gdLst/>
            <a:ahLst/>
            <a:cxnLst/>
            <a:rect l="l" t="t" r="r" b="b"/>
            <a:pathLst>
              <a:path w="6949684" h="7867096">
                <a:moveTo>
                  <a:pt x="0" y="0"/>
                </a:moveTo>
                <a:lnTo>
                  <a:pt x="6949684" y="0"/>
                </a:lnTo>
                <a:lnTo>
                  <a:pt x="6949684" y="7867096"/>
                </a:lnTo>
                <a:lnTo>
                  <a:pt x="0" y="78670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526" t="-5066" r="-49851"/>
            </a:stretch>
          </a:blipFill>
        </p:spPr>
        <p:txBody>
          <a:bodyPr/>
          <a:lstStyle/>
          <a:p>
            <a:endParaRPr lang="es-UY"/>
          </a:p>
        </p:txBody>
      </p:sp>
      <p:sp>
        <p:nvSpPr>
          <p:cNvPr id="7" name="TextBox 7"/>
          <p:cNvSpPr txBox="1"/>
          <p:nvPr/>
        </p:nvSpPr>
        <p:spPr>
          <a:xfrm>
            <a:off x="685800" y="151130"/>
            <a:ext cx="16052725" cy="793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b="1" dirty="0" err="1">
                <a:solidFill>
                  <a:srgbClr val="000000"/>
                </a:solidFill>
                <a:latin typeface="+mj-lt"/>
                <a:ea typeface="Open Sans Bold Italics" panose="020B0806030504020204"/>
                <a:cs typeface="Open Sans Bold Italics" panose="020B0806030504020204"/>
                <a:sym typeface="Open Sans Bold Italics" panose="020B0806030504020204"/>
              </a:rPr>
              <a:t>Consecuencias</a:t>
            </a:r>
            <a:r>
              <a:rPr lang="en-US" sz="4700" b="1" dirty="0">
                <a:solidFill>
                  <a:srgbClr val="000000"/>
                </a:solidFill>
                <a:latin typeface="+mj-lt"/>
                <a:ea typeface="Open Sans Bold Italics" panose="020B0806030504020204"/>
                <a:cs typeface="Open Sans Bold Italics" panose="020B0806030504020204"/>
                <a:sym typeface="Open Sans Bold Italics" panose="020B0806030504020204"/>
              </a:rPr>
              <a:t> </a:t>
            </a:r>
            <a:r>
              <a:rPr lang="en-US" sz="4700" b="1" dirty="0" err="1">
                <a:solidFill>
                  <a:srgbClr val="000000"/>
                </a:solidFill>
                <a:latin typeface="+mj-lt"/>
                <a:ea typeface="Open Sans Bold Italics" panose="020B0806030504020204"/>
                <a:cs typeface="Open Sans Bold Italics" panose="020B0806030504020204"/>
                <a:sym typeface="Open Sans Bold Italics" panose="020B0806030504020204"/>
              </a:rPr>
              <a:t>Socioemocionales</a:t>
            </a:r>
            <a:r>
              <a:rPr lang="en-US" sz="4700" b="1" dirty="0">
                <a:solidFill>
                  <a:srgbClr val="000000"/>
                </a:solidFill>
                <a:latin typeface="+mj-lt"/>
                <a:ea typeface="Open Sans Bold Italics" panose="020B0806030504020204"/>
                <a:cs typeface="Open Sans Bold Italics" panose="020B0806030504020204"/>
                <a:sym typeface="Open Sans Bold Italics" panose="020B0806030504020204"/>
              </a:rPr>
              <a:t>  de </a:t>
            </a:r>
            <a:r>
              <a:rPr lang="en-US" sz="4700" b="1" dirty="0" err="1">
                <a:solidFill>
                  <a:srgbClr val="000000"/>
                </a:solidFill>
                <a:latin typeface="+mj-lt"/>
                <a:ea typeface="Open Sans Bold Italics" panose="020B0806030504020204"/>
                <a:cs typeface="Open Sans Bold Italics" panose="020B0806030504020204"/>
                <a:sym typeface="Open Sans Bold Italics" panose="020B0806030504020204"/>
              </a:rPr>
              <a:t>víctimas</a:t>
            </a:r>
            <a:r>
              <a:rPr lang="en-US" sz="4700" b="1" dirty="0">
                <a:solidFill>
                  <a:srgbClr val="000000"/>
                </a:solidFill>
                <a:latin typeface="+mj-lt"/>
                <a:ea typeface="Open Sans Bold Italics" panose="020B0806030504020204"/>
                <a:cs typeface="Open Sans Bold Italics" panose="020B0806030504020204"/>
                <a:sym typeface="Open Sans Bold Italics" panose="020B0806030504020204"/>
              </a:rPr>
              <a:t> de </a:t>
            </a:r>
            <a:r>
              <a:rPr lang="en-US" sz="4700" b="1" dirty="0" err="1">
                <a:solidFill>
                  <a:srgbClr val="000000"/>
                </a:solidFill>
                <a:latin typeface="+mj-lt"/>
                <a:ea typeface="Open Sans Bold Italics" panose="020B0806030504020204"/>
                <a:cs typeface="Open Sans Bold Italics" panose="020B0806030504020204"/>
                <a:sym typeface="Open Sans Bold Italics" panose="020B0806030504020204"/>
              </a:rPr>
              <a:t>violencia</a:t>
            </a:r>
            <a:r>
              <a:rPr lang="en-US" sz="4700" b="1" dirty="0">
                <a:solidFill>
                  <a:srgbClr val="000000"/>
                </a:solidFill>
                <a:latin typeface="+mj-lt"/>
                <a:ea typeface="Open Sans Bold Italics" panose="020B0806030504020204"/>
                <a:cs typeface="Open Sans Bold Italics" panose="020B0806030504020204"/>
                <a:sym typeface="Open Sans Bold Italics" panose="020B0806030504020204"/>
              </a:rPr>
              <a:t> 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5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14106525" cy="1470025"/>
          </a:xfrm>
        </p:spPr>
        <p:txBody>
          <a:bodyPr>
            <a:normAutofit/>
          </a:bodyPr>
          <a:lstStyle/>
          <a:p>
            <a:pPr algn="ctr"/>
            <a:endParaRPr lang="es-UY" altLang="es-MX" sz="48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603750"/>
            <a:ext cx="13214350" cy="3759835"/>
          </a:xfrm>
        </p:spPr>
        <p:txBody>
          <a:bodyPr>
            <a:normAutofit/>
          </a:bodyPr>
          <a:lstStyle/>
          <a:p>
            <a:pPr algn="ctr"/>
            <a:r>
              <a:rPr lang="es-UY" altLang="es-MX" sz="3600" dirty="0">
                <a:solidFill>
                  <a:schemeClr val="bg1"/>
                </a:solidFill>
              </a:rPr>
              <a:t>Lic. </a:t>
            </a:r>
            <a:r>
              <a:rPr lang="es-UY" altLang="es-MX" sz="3600" dirty="0" err="1">
                <a:solidFill>
                  <a:schemeClr val="bg1"/>
                </a:solidFill>
              </a:rPr>
              <a:t>Psic</a:t>
            </a:r>
            <a:r>
              <a:rPr lang="es-UY" altLang="es-MX" sz="3600" dirty="0">
                <a:solidFill>
                  <a:schemeClr val="bg1"/>
                </a:solidFill>
              </a:rPr>
              <a:t>. Alexandra Bilbao</a:t>
            </a:r>
          </a:p>
          <a:p>
            <a:pPr algn="ctr"/>
            <a:r>
              <a:rPr lang="es-UY" altLang="es-MX" sz="3600" dirty="0">
                <a:solidFill>
                  <a:schemeClr val="bg1"/>
                </a:solidFill>
              </a:rPr>
              <a:t>Lic. en </a:t>
            </a:r>
            <a:r>
              <a:rPr lang="es-UY" altLang="es-MX" sz="3600" dirty="0" err="1">
                <a:solidFill>
                  <a:schemeClr val="bg1"/>
                </a:solidFill>
              </a:rPr>
              <a:t>Psic</a:t>
            </a:r>
            <a:r>
              <a:rPr lang="es-UY" altLang="es-MX" sz="3600" dirty="0">
                <a:solidFill>
                  <a:schemeClr val="bg1"/>
                </a:solidFill>
              </a:rPr>
              <a:t>. Andrea Coppola</a:t>
            </a:r>
          </a:p>
          <a:p>
            <a:pPr algn="ctr"/>
            <a:r>
              <a:rPr lang="es-UY" altLang="es-MX" sz="3600" dirty="0">
                <a:solidFill>
                  <a:schemeClr val="bg1"/>
                </a:solidFill>
              </a:rPr>
              <a:t>Unidad de Apoyo Multidisciplinario</a:t>
            </a:r>
          </a:p>
          <a:p>
            <a:pPr algn="ctr"/>
            <a:r>
              <a:rPr lang="es-UY" altLang="es-MX" sz="3600" dirty="0">
                <a:solidFill>
                  <a:schemeClr val="bg1"/>
                </a:solidFill>
              </a:rPr>
              <a:t>Región Metropolitana Centro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362" y="950428"/>
            <a:ext cx="6419075" cy="8243888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83C57E-588F-18D6-14CE-3DE55044D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0" y="1467928"/>
            <a:ext cx="5116068" cy="1659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b="0"/>
              <a:t>	</a:t>
            </a:r>
          </a:p>
        </p:txBody>
      </p:sp>
      <p:sp>
        <p:nvSpPr>
          <p:cNvPr id="35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350" y="1755648"/>
            <a:ext cx="192024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6188" y="3182112"/>
            <a:ext cx="4992624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B6D355-550A-E77E-EF74-58D1AD561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74" y="2171700"/>
            <a:ext cx="6681026" cy="650459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en-US" sz="3600" b="1" dirty="0" err="1">
                <a:solidFill>
                  <a:schemeClr val="tx1"/>
                </a:solidFill>
                <a:latin typeface="+mj-lt"/>
              </a:rPr>
              <a:t>Qué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j-lt"/>
              </a:rPr>
              <a:t>entendemos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j-lt"/>
              </a:rPr>
              <a:t>por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j-lt"/>
              </a:rPr>
              <a:t>violencia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?</a:t>
            </a:r>
          </a:p>
          <a:p>
            <a:pPr algn="l">
              <a:lnSpc>
                <a:spcPct val="90000"/>
              </a:lnSpc>
            </a:pP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pPr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Se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caracteriza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por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el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abuso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poder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y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por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vulneración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los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derechos Humanos</a:t>
            </a:r>
          </a:p>
          <a:p>
            <a:pPr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Genera un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daño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físico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psicológico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social,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económico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violando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los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derechos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fundamentales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 de las personas,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propiciando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desigualdad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y a menudo con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impunidad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.</a:t>
            </a:r>
          </a:p>
          <a:p>
            <a:pPr algn="just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En las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Instituciones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educativas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afecta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confianza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y la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seguridad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de la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comunidad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educativa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840D8-5D33-E8CE-63EC-889157E1C6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00"/>
          <a:stretch>
            <a:fillRect/>
          </a:stretch>
        </p:blipFill>
        <p:spPr>
          <a:xfrm>
            <a:off x="7686675" y="951573"/>
            <a:ext cx="9985819" cy="82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7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28700"/>
            <a:ext cx="17830800" cy="96774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Y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38A61B-84A2-91CA-B9ED-34E601AA0FD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 flipH="1">
            <a:off x="9296400" y="2781300"/>
            <a:ext cx="2819400" cy="162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3600" b="1" dirty="0" err="1"/>
              <a:t>Artic</a:t>
            </a:r>
            <a:r>
              <a:rPr lang="es-UY" sz="3600" b="1" dirty="0"/>
              <a:t>. 175</a:t>
            </a:r>
          </a:p>
        </p:txBody>
      </p:sp>
    </p:spTree>
    <p:extLst>
      <p:ext uri="{BB962C8B-B14F-4D97-AF65-F5344CB8AC3E}">
        <p14:creationId xmlns:p14="http://schemas.microsoft.com/office/powerpoint/2010/main" val="41846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8631" y="847913"/>
            <a:ext cx="8687755" cy="8687755"/>
            <a:chOff x="0" y="0"/>
            <a:chExt cx="2288133" cy="22881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8133" cy="2288133"/>
            </a:xfrm>
            <a:custGeom>
              <a:avLst/>
              <a:gdLst/>
              <a:ahLst/>
              <a:cxnLst/>
              <a:rect l="l" t="t" r="r" b="b"/>
              <a:pathLst>
                <a:path w="2288133" h="2288133">
                  <a:moveTo>
                    <a:pt x="0" y="0"/>
                  </a:moveTo>
                  <a:lnTo>
                    <a:pt x="2288133" y="0"/>
                  </a:lnTo>
                  <a:lnTo>
                    <a:pt x="2288133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88133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2199335" y="2591401"/>
            <a:ext cx="6735230" cy="6481285"/>
          </a:xfrm>
          <a:custGeom>
            <a:avLst/>
            <a:gdLst/>
            <a:ahLst/>
            <a:cxnLst/>
            <a:rect l="l" t="t" r="r" b="b"/>
            <a:pathLst>
              <a:path w="6735230" h="6481285">
                <a:moveTo>
                  <a:pt x="0" y="0"/>
                </a:moveTo>
                <a:lnTo>
                  <a:pt x="6735231" y="0"/>
                </a:lnTo>
                <a:lnTo>
                  <a:pt x="6735231" y="6481285"/>
                </a:lnTo>
                <a:lnTo>
                  <a:pt x="0" y="6481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66" t="-9250" r="-1908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99335" y="676463"/>
            <a:ext cx="714852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0" normalizeH="0" baseline="0" noProof="0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Normativa: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06386" y="1402092"/>
            <a:ext cx="8408720" cy="7427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DDHH</a:t>
            </a:r>
          </a:p>
          <a:p>
            <a:pPr marL="0" marR="0" lvl="0" indent="0" algn="ctr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Estatutos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A35C4"/>
              </a:solidFill>
              <a:effectLst/>
              <a:uLnTx/>
              <a:uFillTx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marL="0" marR="0" lvl="0" indent="0" algn="ctr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Ley 17514 (Violencia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doméstica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Convenio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190 para la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violencia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laboral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A35C4"/>
              </a:solidFill>
              <a:effectLst/>
              <a:uLnTx/>
              <a:uFillTx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marL="0" marR="0" lvl="0" indent="0" algn="ctr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Ley 18561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Acoso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Sexual)</a:t>
            </a:r>
          </a:p>
          <a:p>
            <a:pPr marL="0" marR="0" lvl="0" indent="0" algn="ctr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Ley 19580 (Violencia de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Género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A35C4"/>
                </a:solidFill>
                <a:effectLst/>
                <a:uLnTx/>
                <a:uFillTx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Protocolos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A35C4"/>
              </a:solidFill>
              <a:effectLst/>
              <a:uLnTx/>
              <a:uFillTx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marL="0" marR="0" lvl="0" indent="0" algn="ctr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1A35C4"/>
              </a:solidFill>
              <a:effectLst/>
              <a:uLnTx/>
              <a:uFillTx/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207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A8DC20BE-2EE3-423E-8873-7E684D033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A693EB7-865B-49B6-B0F4-7D3289D18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A9F2CB3-30FC-4D74-9828-E54A14E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3113131"/>
            <a:ext cx="18073095" cy="6139960"/>
            <a:chOff x="1" y="2075420"/>
            <a:chExt cx="12048729" cy="4093306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D378B62-AB8A-4F57-8CBB-0AF8F9B27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3DFF38A-6D97-456F-AFB7-1E8A7DD91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49F7C53-34E8-4749-BE7A-87D4AB16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5BDFD14-551C-49C6-B27A-08EB651AD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71F7DC4-06A5-41D7-94E6-C8BD776BF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B99CC9C-15E5-4E8F-B8A5-FA0A5752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F3856C81-415E-484F-93E4-C329F454D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657219" y="1563908"/>
            <a:ext cx="4194692" cy="10668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C95D42B-FBF3-4C81-8FD4-CBED2354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889308" y="-1280992"/>
            <a:ext cx="822960" cy="549007"/>
            <a:chOff x="7029447" y="3514725"/>
            <a:chExt cx="1285875" cy="54900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9A2762D-96C8-43A9-8FB4-B893A422F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80D8D0F-A2C7-4629-B042-A99DF4CD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AA066E0-8819-4B74-B577-4F86B6ACB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86822E5-6B0C-4271-AAEB-6E5B9AB9B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B29481A6-9A3B-4120-9C9D-8BD206C92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9211177"/>
            <a:ext cx="9143995" cy="106687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4E220D0-6FEB-4727-960C-B637712D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2819134" y="9048092"/>
            <a:ext cx="1928813" cy="549007"/>
            <a:chOff x="7029447" y="3514725"/>
            <a:chExt cx="1285875" cy="54900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0854E48-F0D5-4C38-80CF-950BE37A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6529B87-72DD-45B8-89EC-6358F8678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A5B663B-04AC-4C76-A8D2-80D94C33A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BB4FF8E-FA13-4808-9658-DC67573F7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E23B507A-BE70-5090-3E2D-28E8E042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4" y="2171699"/>
            <a:ext cx="7661049" cy="7016491"/>
          </a:xfrm>
          <a:noFill/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3400">
                <a:solidFill>
                  <a:schemeClr val="bg1"/>
                </a:solidFill>
              </a:rPr>
            </a:br>
            <a:r>
              <a:rPr lang="en-US" sz="3400">
                <a:solidFill>
                  <a:schemeClr val="bg1"/>
                </a:solidFill>
              </a:rPr>
              <a:t>MEMORIA INSTITUCIONAL</a:t>
            </a:r>
            <a:br>
              <a:rPr lang="en-US" sz="3400">
                <a:solidFill>
                  <a:schemeClr val="bg1"/>
                </a:solidFill>
              </a:rPr>
            </a:br>
            <a:br>
              <a:rPr lang="en-US" sz="3400">
                <a:solidFill>
                  <a:schemeClr val="bg1"/>
                </a:solidFill>
              </a:rPr>
            </a:br>
            <a:r>
              <a:rPr lang="en-US" sz="3400">
                <a:solidFill>
                  <a:schemeClr val="bg1"/>
                </a:solidFill>
              </a:rPr>
              <a:t>Cumplimiento legal y transparencia</a:t>
            </a:r>
            <a:br>
              <a:rPr lang="en-US" sz="3400">
                <a:solidFill>
                  <a:schemeClr val="bg1"/>
                </a:solidFill>
              </a:rPr>
            </a:br>
            <a:br>
              <a:rPr lang="en-US" sz="3400">
                <a:solidFill>
                  <a:schemeClr val="bg1"/>
                </a:solidFill>
              </a:rPr>
            </a:br>
            <a:r>
              <a:rPr lang="en-US" sz="3400">
                <a:solidFill>
                  <a:schemeClr val="bg1"/>
                </a:solidFill>
              </a:rPr>
              <a:t>seguimiento y acompañamiento de los procesos</a:t>
            </a:r>
            <a:br>
              <a:rPr lang="en-US" sz="3400">
                <a:solidFill>
                  <a:schemeClr val="bg1"/>
                </a:solidFill>
              </a:rPr>
            </a:br>
            <a:br>
              <a:rPr lang="en-US" sz="3400">
                <a:solidFill>
                  <a:schemeClr val="bg1"/>
                </a:solidFill>
              </a:rPr>
            </a:br>
            <a:r>
              <a:rPr lang="en-US" sz="3400">
                <a:solidFill>
                  <a:schemeClr val="bg1"/>
                </a:solidFill>
              </a:rPr>
              <a:t>evaluación</a:t>
            </a:r>
            <a:br>
              <a:rPr lang="en-US" sz="3400">
                <a:solidFill>
                  <a:schemeClr val="bg1"/>
                </a:solidFill>
              </a:rPr>
            </a:br>
            <a:br>
              <a:rPr lang="en-US" sz="3400">
                <a:solidFill>
                  <a:schemeClr val="bg1"/>
                </a:solidFill>
              </a:rPr>
            </a:br>
            <a:r>
              <a:rPr lang="en-US" sz="3400">
                <a:solidFill>
                  <a:schemeClr val="bg1"/>
                </a:solidFill>
              </a:rPr>
              <a:t>responsabilidad psicosocial y pedagógica</a:t>
            </a:r>
            <a:br>
              <a:rPr lang="en-US" sz="3400">
                <a:solidFill>
                  <a:schemeClr val="bg1"/>
                </a:solidFill>
              </a:rPr>
            </a:br>
            <a:br>
              <a:rPr lang="en-US" sz="3400">
                <a:solidFill>
                  <a:schemeClr val="bg1"/>
                </a:solidFill>
              </a:rPr>
            </a:br>
            <a:r>
              <a:rPr lang="en-US" sz="3400">
                <a:solidFill>
                  <a:schemeClr val="bg1"/>
                </a:solidFill>
              </a:rPr>
              <a:t>comunicación asertiva </a:t>
            </a:r>
            <a:br>
              <a:rPr lang="en-US" sz="3400">
                <a:solidFill>
                  <a:schemeClr val="bg1"/>
                </a:solidFill>
              </a:rPr>
            </a:br>
            <a:r>
              <a:rPr lang="en-US" sz="3400">
                <a:solidFill>
                  <a:schemeClr val="bg1"/>
                </a:solidFill>
              </a:rPr>
              <a:t>disminución del RIESGO</a:t>
            </a:r>
            <a:br>
              <a:rPr lang="en-US" sz="340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8EB12-6CC7-47FE-CFF8-D75D4A370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1" y="549007"/>
            <a:ext cx="15742684" cy="1077625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000" i="1" dirty="0">
                <a:solidFill>
                  <a:schemeClr val="bg1"/>
                </a:solidFill>
                <a:latin typeface="+mj-lt"/>
              </a:rPr>
              <a:t>REGISTRO ESCRITO Y RELATORÍA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000" i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000" i="1" dirty="0">
                <a:solidFill>
                  <a:schemeClr val="bg1"/>
                </a:solidFill>
                <a:latin typeface="+mj-lt"/>
              </a:rPr>
              <a:t>PERMITEN: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069B6C-DFE8-E8E8-5AA5-4440AD6024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04" r="7091"/>
          <a:stretch>
            <a:fillRect/>
          </a:stretch>
        </p:blipFill>
        <p:spPr>
          <a:xfrm>
            <a:off x="10145827" y="482797"/>
            <a:ext cx="7661049" cy="9225089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1D788327-7D9D-4E47-846F-020A8F5E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9089794" y="5106996"/>
            <a:ext cx="304800" cy="644652"/>
            <a:chOff x="215328" y="-46937"/>
            <a:chExt cx="304800" cy="2773841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B903337-D6B8-41EE-B6A3-4329C8D8E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0D28A68-745E-44CC-A29E-0EB13A844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B18D645-DE9C-49EB-85CC-C10085797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7BB3B1F-5029-47B9-B1A5-2469BF49D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119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30251" y="1730358"/>
            <a:ext cx="4800600" cy="6691744"/>
          </a:xfrm>
        </p:spPr>
        <p:txBody>
          <a:bodyPr>
            <a:normAutofit/>
          </a:bodyPr>
          <a:lstStyle/>
          <a:p>
            <a:r>
              <a:rPr lang="es-UY" dirty="0">
                <a:solidFill>
                  <a:srgbClr val="FFFFFF"/>
                </a:solidFill>
              </a:rPr>
              <a:t>Qué son y para qué sirven los protocolos?</a:t>
            </a:r>
          </a:p>
        </p:txBody>
      </p:sp>
      <p:sp>
        <p:nvSpPr>
          <p:cNvPr id="14" name="Arc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11325603" y="3683218"/>
            <a:ext cx="6125149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670962" y="887016"/>
            <a:ext cx="10359736" cy="8378428"/>
          </a:xfrm>
        </p:spPr>
        <p:txBody>
          <a:bodyPr anchor="ctr">
            <a:normAutofit/>
          </a:bodyPr>
          <a:lstStyle/>
          <a:p>
            <a:r>
              <a:rPr lang="es-UY" dirty="0"/>
              <a:t>Conjunto de reglas que permiten la comunicación segura, efectiva y organizada.</a:t>
            </a:r>
          </a:p>
          <a:p>
            <a:r>
              <a:rPr lang="es-UY" dirty="0"/>
              <a:t>Protegen</a:t>
            </a:r>
          </a:p>
          <a:p>
            <a:r>
              <a:rPr lang="es-UY" dirty="0"/>
              <a:t>Brindan confiabilidad</a:t>
            </a:r>
          </a:p>
          <a:p>
            <a:r>
              <a:rPr lang="es-UY" dirty="0"/>
              <a:t>Permiten gestionar los recursos</a:t>
            </a:r>
          </a:p>
          <a:p>
            <a:r>
              <a:rPr lang="es-UY" dirty="0"/>
              <a:t>Trabajar en Red</a:t>
            </a:r>
          </a:p>
          <a:p>
            <a:r>
              <a:rPr lang="es-UY" dirty="0"/>
              <a:t>Optimizar el tiempo</a:t>
            </a:r>
          </a:p>
          <a:p>
            <a:r>
              <a:rPr lang="es-UY" dirty="0"/>
              <a:t>Definir los procesos</a:t>
            </a:r>
          </a:p>
          <a:p>
            <a:r>
              <a:rPr lang="es-UY" dirty="0"/>
              <a:t>Llegar a los lugares claves ante el pedido de ayuda</a:t>
            </a:r>
          </a:p>
          <a:p>
            <a:endParaRPr lang="es-UY" dirty="0"/>
          </a:p>
          <a:p>
            <a:pPr algn="ctr"/>
            <a:r>
              <a:rPr lang="es-UY" sz="4000" b="1" u="sng" dirty="0"/>
              <a:t>LA NO APLICACIÓN DE PROTOCOLOS EN LAS INSTITUCIONES EDUCATIVAS  ES SINÓNIMO DE CAOS Y DESORDEN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8600" y="876300"/>
            <a:ext cx="7619335" cy="8095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 dirty="0" err="1">
                <a:sym typeface="Agrandir" panose="00000500000000000000"/>
              </a:rPr>
              <a:t>Cuándo</a:t>
            </a:r>
            <a:r>
              <a:rPr lang="en-US" sz="4800" b="1" i="1" dirty="0">
                <a:sym typeface="Agrandir" panose="00000500000000000000"/>
              </a:rPr>
              <a:t> se </a:t>
            </a:r>
            <a:r>
              <a:rPr lang="en-US" sz="4800" b="1" i="1" dirty="0" err="1">
                <a:sym typeface="Agrandir" panose="00000500000000000000"/>
              </a:rPr>
              <a:t>activan</a:t>
            </a:r>
            <a:r>
              <a:rPr lang="en-US" sz="4800" b="1" i="1" dirty="0">
                <a:sym typeface="Agrandir" panose="00000500000000000000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i="1" dirty="0">
              <a:sym typeface="Agrandir" panose="0000050000000000000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ym typeface="Agrandir" panose="00000500000000000000"/>
              </a:rPr>
              <a:t>Ante </a:t>
            </a:r>
            <a:r>
              <a:rPr lang="en-US" sz="4800" dirty="0" err="1">
                <a:sym typeface="Agrandir" panose="00000500000000000000"/>
              </a:rPr>
              <a:t>diversos</a:t>
            </a:r>
            <a:r>
              <a:rPr lang="en-US" sz="4800" dirty="0">
                <a:sym typeface="Agrandir" panose="00000500000000000000"/>
              </a:rPr>
              <a:t> </a:t>
            </a:r>
            <a:r>
              <a:rPr lang="en-US" sz="4800" dirty="0" err="1">
                <a:sym typeface="Agrandir" panose="00000500000000000000"/>
              </a:rPr>
              <a:t>emergentes</a:t>
            </a:r>
            <a:r>
              <a:rPr lang="en-US" sz="4800" dirty="0">
                <a:sym typeface="Agrandir" panose="0000050000000000000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sym typeface="Agrandir" panose="00000500000000000000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 err="1">
                <a:sym typeface="Agrandir" panose="00000500000000000000"/>
              </a:rPr>
              <a:t>Vulneración</a:t>
            </a:r>
            <a:r>
              <a:rPr lang="en-US" sz="4800" dirty="0">
                <a:sym typeface="Agrandir" panose="00000500000000000000"/>
              </a:rPr>
              <a:t>  de DDHH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ym typeface="Agrandir" panose="00000500000000000000"/>
              </a:rPr>
              <a:t>Convivencia escolar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ym typeface="Agrandir" panose="00000500000000000000"/>
              </a:rPr>
              <a:t>Riesgo </a:t>
            </a:r>
            <a:r>
              <a:rPr lang="en-US" sz="4800" dirty="0" err="1">
                <a:sym typeface="Agrandir" panose="00000500000000000000"/>
              </a:rPr>
              <a:t>biopsicoemocional</a:t>
            </a:r>
            <a:endParaRPr lang="en-US" sz="4800" dirty="0">
              <a:sym typeface="Agrandir" panose="00000500000000000000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ym typeface="Agrandir" panose="00000500000000000000"/>
              </a:rPr>
              <a:t>Violencia 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 err="1">
                <a:sym typeface="Agrandir" panose="00000500000000000000"/>
              </a:rPr>
              <a:t>Accidentes</a:t>
            </a:r>
            <a:endParaRPr lang="en-US" sz="4800" dirty="0">
              <a:sym typeface="Agrandir" panose="00000500000000000000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ym typeface="Agrandir" panose="00000500000000000000"/>
              </a:rPr>
              <a:t>Muerte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800" dirty="0">
              <a:sym typeface="Agrandir" panose="00000500000000000000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800" dirty="0">
              <a:sym typeface="Agrandir" panose="0000050000000000000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rcRect l="8542" r="2569"/>
          <a:stretch>
            <a:fillRect/>
          </a:stretch>
        </p:blipFill>
        <p:spPr>
          <a:xfrm>
            <a:off x="9144000" y="10"/>
            <a:ext cx="9143998" cy="10286990"/>
          </a:xfrm>
          <a:prstGeom prst="rect">
            <a:avLst/>
          </a:prstGeom>
        </p:spPr>
      </p:pic>
      <p:sp>
        <p:nvSpPr>
          <p:cNvPr id="22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2554136" y="4543308"/>
            <a:ext cx="2339196" cy="915947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023161" y="-5640"/>
            <a:ext cx="3264836" cy="10286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9144000" y="8253453"/>
            <a:ext cx="9159471" cy="2039184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13540338" y="4409440"/>
            <a:ext cx="4744362" cy="58719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11"/>
          <p:cNvGrpSpPr>
            <a:grpSpLocks noGrp="1" noUngrp="1" noRot="1" noChangeAspect="1" noMove="1" noResize="1"/>
          </p:cNvGrpSpPr>
          <p:nvPr/>
        </p:nvGrpSpPr>
        <p:grpSpPr>
          <a:xfrm>
            <a:off x="1" y="3113131"/>
            <a:ext cx="18073095" cy="6139960"/>
            <a:chOff x="1" y="2075420"/>
            <a:chExt cx="12048729" cy="4093306"/>
          </a:xfrm>
        </p:grpSpPr>
        <p:sp>
          <p:nvSpPr>
            <p:cNvPr id="13" name="Oval 12"/>
            <p:cNvSpPr/>
            <p:nvPr/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3"/>
            <p:cNvSpPr/>
            <p:nvPr/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5"/>
            <p:cNvSpPr/>
            <p:nvPr/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7"/>
            <p:cNvSpPr/>
            <p:nvPr/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5657219" y="1563908"/>
            <a:ext cx="4194692" cy="10668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16889308" y="-1280992"/>
            <a:ext cx="822960" cy="549007"/>
            <a:chOff x="7029447" y="3514725"/>
            <a:chExt cx="1285875" cy="54900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1" y="9211177"/>
            <a:ext cx="9143995" cy="106687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>
            <a:grpSpLocks noGrp="1" noUngrp="1" noRot="1" noChangeAspect="1" noMove="1" noResize="1"/>
          </p:cNvGrpSpPr>
          <p:nvPr/>
        </p:nvGrpSpPr>
        <p:grpSpPr>
          <a:xfrm rot="5400000">
            <a:off x="2819134" y="9048092"/>
            <a:ext cx="1928813" cy="549007"/>
            <a:chOff x="7029447" y="3514725"/>
            <a:chExt cx="1285875" cy="54900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6404" y="946404"/>
            <a:ext cx="8197596" cy="844042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s-UY" sz="7200" dirty="0">
                <a:solidFill>
                  <a:schemeClr val="bg1"/>
                </a:solidFill>
              </a:rPr>
              <a:t>Cuando los protocolos forman parte del encuadre institucional: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53228" y="946404"/>
            <a:ext cx="7467888" cy="8440435"/>
          </a:xfrm>
          <a:noFill/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s-UY" sz="2700" dirty="0">
                <a:solidFill>
                  <a:schemeClr val="bg1"/>
                </a:solidFill>
              </a:rPr>
              <a:t>  </a:t>
            </a:r>
            <a:r>
              <a:rPr lang="es-UY" sz="4000" dirty="0">
                <a:solidFill>
                  <a:schemeClr val="bg1"/>
                </a:solidFill>
              </a:rPr>
              <a:t>Se trabaja:</a:t>
            </a:r>
          </a:p>
          <a:p>
            <a:pPr marL="0" indent="0">
              <a:buNone/>
            </a:pPr>
            <a:endParaRPr lang="es-UY" sz="4000" dirty="0">
              <a:solidFill>
                <a:schemeClr val="bg1"/>
              </a:solidFill>
            </a:endParaRPr>
          </a:p>
          <a:p>
            <a:r>
              <a:rPr lang="es-UY" dirty="0">
                <a:solidFill>
                  <a:schemeClr val="bg1"/>
                </a:solidFill>
              </a:rPr>
              <a:t>El fortalecimiento del liderazgo como principal figura referente</a:t>
            </a:r>
          </a:p>
          <a:p>
            <a:r>
              <a:rPr lang="es-UY" dirty="0">
                <a:solidFill>
                  <a:schemeClr val="bg1"/>
                </a:solidFill>
              </a:rPr>
              <a:t>Desde el encuadre sistémico</a:t>
            </a:r>
          </a:p>
          <a:p>
            <a:r>
              <a:rPr lang="es-UY" dirty="0">
                <a:solidFill>
                  <a:schemeClr val="bg1"/>
                </a:solidFill>
              </a:rPr>
              <a:t>La atención primaria en salud</a:t>
            </a:r>
          </a:p>
          <a:p>
            <a:r>
              <a:rPr lang="es-UY" dirty="0">
                <a:solidFill>
                  <a:schemeClr val="bg1"/>
                </a:solidFill>
              </a:rPr>
              <a:t>La protección del derecho a la educación y al trabajo</a:t>
            </a:r>
          </a:p>
          <a:p>
            <a:r>
              <a:rPr lang="es-UY" dirty="0">
                <a:solidFill>
                  <a:schemeClr val="bg1"/>
                </a:solidFill>
              </a:rPr>
              <a:t>La protección de las Trayectorias Educativas</a:t>
            </a:r>
          </a:p>
          <a:p>
            <a:r>
              <a:rPr lang="es-UY" dirty="0">
                <a:solidFill>
                  <a:schemeClr val="bg1"/>
                </a:solidFill>
              </a:rPr>
              <a:t>La comunidad educativa siente que es cuidada</a:t>
            </a:r>
          </a:p>
          <a:p>
            <a:r>
              <a:rPr lang="es-UY" dirty="0">
                <a:solidFill>
                  <a:schemeClr val="bg1"/>
                </a:solidFill>
              </a:rPr>
              <a:t>Se ven resultados positivos  en el clima escolar</a:t>
            </a:r>
          </a:p>
          <a:p>
            <a:r>
              <a:rPr lang="es-UY" dirty="0">
                <a:solidFill>
                  <a:schemeClr val="bg1"/>
                </a:solidFill>
              </a:rPr>
              <a:t>Se aplican medidas con un mensaje claro y justo  para todo el colectivo</a:t>
            </a:r>
          </a:p>
          <a:p>
            <a:r>
              <a:rPr lang="es-UY" dirty="0">
                <a:solidFill>
                  <a:schemeClr val="bg1"/>
                </a:solidFill>
              </a:rPr>
              <a:t>Aporta a la cultura institucional de paz </a:t>
            </a:r>
          </a:p>
          <a:p>
            <a:r>
              <a:rPr lang="es-UY" dirty="0">
                <a:solidFill>
                  <a:schemeClr val="bg1"/>
                </a:solidFill>
              </a:rPr>
              <a:t>Se promueve la participación,  el compromiso y la confianza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rcRect t="8380" r="1" b="1"/>
          <a:stretch>
            <a:fillRect/>
          </a:stretch>
        </p:blipFill>
        <p:spPr>
          <a:xfrm>
            <a:off x="7324537" y="10"/>
            <a:ext cx="10963463" cy="504747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2" name="Imagen 11" descr="Un grupo de personas sentadas en una sala&#10;&#10;El contenido generado por IA puede ser incorrecto."/>
          <p:cNvPicPr>
            <a:picLocks noChangeAspect="1"/>
          </p:cNvPicPr>
          <p:nvPr/>
        </p:nvPicPr>
        <p:blipFill>
          <a:blip r:embed="rId3"/>
          <a:srcRect t="20845" r="1" b="1"/>
          <a:stretch>
            <a:fillRect/>
          </a:stretch>
        </p:blipFill>
        <p:spPr>
          <a:xfrm>
            <a:off x="7324537" y="5239512"/>
            <a:ext cx="10963463" cy="504748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1" cy="10287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9130998" cy="10287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728216"/>
            <a:ext cx="192024" cy="980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4316" y="3291840"/>
            <a:ext cx="7338060" cy="27432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4316" y="3291840"/>
            <a:ext cx="733806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72084" y="3768916"/>
            <a:ext cx="7249204" cy="549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u="sng"/>
              <a:t>Plan Nacional de Convivencia y Participación de la ANEP </a:t>
            </a:r>
            <a:r>
              <a:rPr lang="en-US" sz="2300"/>
              <a:t>promoverá la convivencia democrática e inclusiva.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/>
              <a:t>Su objetivo es desarrollar y fortalecer una educación en derechos humanos con énfasis en valores básicos de convivencia y genuina participación.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/>
              <a:t>Este Plan es una herramienta orientadora de las comunidades educativas (personal docente y no docente, equipos técnicos, estudiantes y referentes adultos) que pone énfasis en la incorporación de apoyos y colaboración de actores institucionales públicos y de la sociedad civil presentes en el territorio.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345304" y="-144661"/>
            <a:ext cx="3942696" cy="104316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926</Words>
  <Application>Microsoft Office PowerPoint</Application>
  <PresentationFormat>Personalizado</PresentationFormat>
  <Paragraphs>196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2" baseType="lpstr">
      <vt:lpstr>Calibri</vt:lpstr>
      <vt:lpstr>Open Sans Bold</vt:lpstr>
      <vt:lpstr>Arial Black</vt:lpstr>
      <vt:lpstr>Agrandir</vt:lpstr>
      <vt:lpstr>Times New Roman</vt:lpstr>
      <vt:lpstr>Verdana</vt:lpstr>
      <vt:lpstr>Arimo Bold</vt:lpstr>
      <vt:lpstr>Arial</vt:lpstr>
      <vt:lpstr>Arial Rounded MT Bold</vt:lpstr>
      <vt:lpstr>Baskerville Old Face</vt:lpstr>
      <vt:lpstr>Montaser Arabic Light</vt:lpstr>
      <vt:lpstr>Aptos</vt:lpstr>
      <vt:lpstr>Office Theme</vt:lpstr>
      <vt:lpstr>Presentación de PowerPoint</vt:lpstr>
      <vt:lpstr> </vt:lpstr>
      <vt:lpstr>Presentación de PowerPoint</vt:lpstr>
      <vt:lpstr>Presentación de PowerPoint</vt:lpstr>
      <vt:lpstr> MEMORIA INSTITUCIONAL  Cumplimiento legal y transparencia  seguimiento y acompañamiento de los procesos  evaluación  responsabilidad psicosocial y pedagógica  comunicación asertiva  disminución del RIESGO </vt:lpstr>
      <vt:lpstr>Qué son y para qué sirven los protocolos?</vt:lpstr>
      <vt:lpstr>Presentación de PowerPoint</vt:lpstr>
      <vt:lpstr>Cuando los protocolos forman parte del encuadre institucional: </vt:lpstr>
      <vt:lpstr>Presentación de PowerPoint</vt:lpstr>
      <vt:lpstr>Protocolo de Violencia Doméstica CODICEN 2008</vt:lpstr>
      <vt:lpstr>Presentación de PowerPoint</vt:lpstr>
      <vt:lpstr>Presentación de PowerPoint</vt:lpstr>
      <vt:lpstr>Protocolo Acoso Laboral  ANEP</vt:lpstr>
      <vt:lpstr>     "Guía de Promoción de Salud y Prevención de Conductas Suicidas. Orientaciones para las instituciones educativas" elaborada por el Grupo de Trabajo sobre Salud Mental que funciona en la Administración Nacional de Educación Pública (ANEP).</vt:lpstr>
      <vt:lpstr>Presentación de PowerPoint</vt:lpstr>
      <vt:lpstr>Linea azul de inau: 08005050  REGIONALCENTRO@INAU.GUB.UY Centro local B: 29030238 centroreferencialocalb@inau.gub.uy   INMUJERES:  08007278  SERVICIO DE ATENCIÓN A VÍCTIMAS: 0800 4141  Unidades  especializadas en violencia doméstica y de género:  Central : 20302732  1) Mendoza 5722 esquina Paso del Andaluz  contacto: 2030 int 2794  0 3040 2) San José  1126 y Héctor Gutiérrez ruiz. Contacto 2030 int 2779 o 2783 3) Luis Batlle berres 6527 contacto 2030 int 2792 4) Soriano 1046   contacto 29003414 5) Carlos ma. Ramírez 1271 contacto 22034000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Slides Corporativo Minimalista Azul</dc:title>
  <dc:creator>Andrea Coppola</dc:creator>
  <cp:lastModifiedBy>Maria Jose Valerio</cp:lastModifiedBy>
  <cp:revision>62</cp:revision>
  <dcterms:created xsi:type="dcterms:W3CDTF">2006-08-16T00:00:00Z</dcterms:created>
  <dcterms:modified xsi:type="dcterms:W3CDTF">2025-08-18T12:51:59Z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76404741C1DB4B68A4ED587BB7CFC093_12</vt:lpwstr>
  </property>
  <property fmtid="{D5CDD505-2E9C-101B-9397-08002B2CF9AE}" pid="3" name="KSOProductBuildVer">
    <vt:lpwstr>3082-12.2.0.21931</vt:lpwstr>
  </property>
</Properties>
</file>